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 id="2147483698" r:id="rId2"/>
  </p:sldMasterIdLst>
  <p:notesMasterIdLst>
    <p:notesMasterId r:id="rId28"/>
  </p:notesMasterIdLst>
  <p:sldIdLst>
    <p:sldId id="497" r:id="rId3"/>
    <p:sldId id="518" r:id="rId4"/>
    <p:sldId id="519" r:id="rId5"/>
    <p:sldId id="523" r:id="rId6"/>
    <p:sldId id="522" r:id="rId7"/>
    <p:sldId id="535" r:id="rId8"/>
    <p:sldId id="536" r:id="rId9"/>
    <p:sldId id="537" r:id="rId10"/>
    <p:sldId id="524" r:id="rId11"/>
    <p:sldId id="529" r:id="rId12"/>
    <p:sldId id="530" r:id="rId13"/>
    <p:sldId id="531" r:id="rId14"/>
    <p:sldId id="532" r:id="rId15"/>
    <p:sldId id="533" r:id="rId16"/>
    <p:sldId id="525" r:id="rId17"/>
    <p:sldId id="526" r:id="rId18"/>
    <p:sldId id="534" r:id="rId19"/>
    <p:sldId id="527" r:id="rId20"/>
    <p:sldId id="540" r:id="rId21"/>
    <p:sldId id="541" r:id="rId22"/>
    <p:sldId id="538" r:id="rId23"/>
    <p:sldId id="528" r:id="rId24"/>
    <p:sldId id="539" r:id="rId25"/>
    <p:sldId id="520" r:id="rId26"/>
    <p:sldId id="477" r:id="rId27"/>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3" autoAdjust="0"/>
    <p:restoredTop sz="93980" autoAdjust="0"/>
  </p:normalViewPr>
  <p:slideViewPr>
    <p:cSldViewPr snapToGrid="0" snapToObjects="1">
      <p:cViewPr varScale="1">
        <p:scale>
          <a:sx n="109" d="100"/>
          <a:sy n="109" d="100"/>
        </p:scale>
        <p:origin x="600" y="8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t>30-5-2018</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t>‹#›</a:t>
            </a:fld>
            <a:endParaRPr lang="nl-NL"/>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Lucas Jellema</a:t>
            </a:r>
            <a:r>
              <a:rPr lang="en-US" sz="1200" b="0" i="0" kern="1200" dirty="0" smtClean="0">
                <a:solidFill>
                  <a:schemeClr val="tx1"/>
                </a:solidFill>
                <a:effectLst/>
                <a:latin typeface="+mn-lt"/>
                <a:ea typeface="+mn-ea"/>
                <a:cs typeface="+mn-cs"/>
              </a:rPr>
              <a:t> Developer Champion (NL)</a:t>
            </a:r>
          </a:p>
          <a:p>
            <a:r>
              <a:rPr lang="en-US" sz="1200" b="1" i="0" kern="1200" dirty="0" smtClean="0">
                <a:solidFill>
                  <a:schemeClr val="tx1"/>
                </a:solidFill>
                <a:effectLst/>
                <a:latin typeface="+mn-lt"/>
                <a:ea typeface="+mn-ea"/>
                <a:cs typeface="+mn-cs"/>
              </a:rPr>
              <a:t>Parallel session 3.5b Intermediate</a:t>
            </a:r>
          </a:p>
          <a:p>
            <a:r>
              <a:rPr lang="en-US" sz="1200" b="1" i="0" kern="1200" dirty="0" smtClean="0">
                <a:solidFill>
                  <a:schemeClr val="tx1"/>
                </a:solidFill>
                <a:effectLst/>
                <a:latin typeface="+mn-lt"/>
                <a:ea typeface="+mn-ea"/>
                <a:cs typeface="+mn-cs"/>
              </a:rPr>
              <a:t>Creating, Publishing and Reusing a JET Composite Component [25 min]</a:t>
            </a:r>
          </a:p>
          <a:p>
            <a:r>
              <a:rPr lang="en-US" sz="1200" b="0" i="0" kern="1200" dirty="0" smtClean="0">
                <a:solidFill>
                  <a:schemeClr val="tx1"/>
                </a:solidFill>
                <a:effectLst/>
                <a:latin typeface="+mn-lt"/>
                <a:ea typeface="+mn-ea"/>
                <a:cs typeface="+mn-cs"/>
              </a:rPr>
              <a:t>Composite Components are a crucial element in the evolution of Oracle JET. These components allow organizations to better structure their enterprise applications built with JET and to introduce efficiency and UX consistency through reuse UI components. JET Composite Components are also shared across the boundaries of enterprises, throughout the community, to be consumed in JET applications anywhere and in Visual Builder Cloud applications. This session demonstrates how a JET Composite Component is designed and implemented. The component introduces a Geographical Map on which data bound locations (regions, countries, states and cities) can be indicated and selected. The component supports two way data binding, configuration properties and it publishes events. It leverages open source map and geocoding libraries. This session demonstrates how the component is packaged and published and how it can be reused in a JET application as well as in Visual Builder Cloud. It will allow you to start reusing, building and publishing your own JET Composite Components.</a:t>
            </a:r>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1</a:t>
            </a:fld>
            <a:endParaRPr lang="nl-NL"/>
          </a:p>
        </p:txBody>
      </p:sp>
    </p:spTree>
    <p:extLst>
      <p:ext uri="{BB962C8B-B14F-4D97-AF65-F5344CB8AC3E}">
        <p14:creationId xmlns:p14="http://schemas.microsoft.com/office/powerpoint/2010/main" val="1057958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9</a:t>
            </a:fld>
            <a:endParaRPr lang="nl-NL"/>
          </a:p>
        </p:txBody>
      </p:sp>
    </p:spTree>
    <p:extLst>
      <p:ext uri="{BB962C8B-B14F-4D97-AF65-F5344CB8AC3E}">
        <p14:creationId xmlns:p14="http://schemas.microsoft.com/office/powerpoint/2010/main" val="1310543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http://www.oracle.com/webfolder/technetwork/jet/jetCookbook.html?component=composite&amp;demo=basic</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10</a:t>
            </a:fld>
            <a:endParaRPr lang="nl-NL"/>
          </a:p>
        </p:txBody>
      </p:sp>
    </p:spTree>
    <p:extLst>
      <p:ext uri="{BB962C8B-B14F-4D97-AF65-F5344CB8AC3E}">
        <p14:creationId xmlns:p14="http://schemas.microsoft.com/office/powerpoint/2010/main" val="2315307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25</a:t>
            </a:fld>
            <a:endParaRPr lang="nl-NL"/>
          </a:p>
        </p:txBody>
      </p:sp>
    </p:spTree>
    <p:extLst>
      <p:ext uri="{BB962C8B-B14F-4D97-AF65-F5344CB8AC3E}">
        <p14:creationId xmlns:p14="http://schemas.microsoft.com/office/powerpoint/2010/main" val="6621809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smtClean="0"/>
              <a:t>CLICK TO EDIT MASTER TITLE STYLE</a:t>
            </a:r>
            <a:endParaRPr lang="nl-NL" noProof="0"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ext uri="{BB962C8B-B14F-4D97-AF65-F5344CB8AC3E}">
        <p14:creationId xmlns:p14="http://schemas.microsoft.com/office/powerpoint/2010/main" val="75345617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smtClean="0"/>
              <a:t>CLICK TO EDIT MASTER TITLE STYLE</a:t>
            </a:r>
            <a:endParaRPr lang="nl-NL" noProof="0" dirty="0"/>
          </a:p>
        </p:txBody>
      </p:sp>
      <p:sp>
        <p:nvSpPr>
          <p:cNvPr id="5" name="Date Placeholder 4"/>
          <p:cNvSpPr>
            <a:spLocks noGrp="1"/>
          </p:cNvSpPr>
          <p:nvPr>
            <p:ph type="dt" sz="half" idx="10"/>
          </p:nvPr>
        </p:nvSpPr>
        <p:spPr/>
        <p:txBody>
          <a:bodyPr/>
          <a:lstStyle/>
          <a:p>
            <a:fld id="{A9710CDB-38B1-8E43-A846-6FE3B07A872E}" type="datetime1">
              <a:rPr lang="en-US" noProof="0" smtClean="0"/>
              <a:t>30-May-18</a:t>
            </a:fld>
            <a:endParaRPr lang="nl-NL" noProof="0" dirty="0"/>
          </a:p>
        </p:txBody>
      </p:sp>
      <p:sp>
        <p:nvSpPr>
          <p:cNvPr id="6" name="Footer Placeholder 5"/>
          <p:cNvSpPr>
            <a:spLocks noGrp="1"/>
          </p:cNvSpPr>
          <p:nvPr>
            <p:ph type="ftr" sz="quarter" idx="11"/>
          </p:nvPr>
        </p:nvSpPr>
        <p:spPr/>
        <p:txBody>
          <a:bodyPr/>
          <a:lstStyle/>
          <a:p>
            <a:r>
              <a:rPr lang="nl-NL" noProof="0" dirty="0" smtClean="0"/>
              <a:t>50 </a:t>
            </a:r>
            <a:r>
              <a:rPr lang="nl-NL" noProof="0" dirty="0" err="1" smtClean="0"/>
              <a:t>Shades</a:t>
            </a:r>
            <a:r>
              <a:rPr lang="nl-NL" noProof="0" dirty="0" smtClean="0"/>
              <a:t> of Data</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smtClean="0"/>
              <a:t>Foto</a:t>
            </a:r>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2400"/>
            </a:lvl1pPr>
          </a:lstStyle>
          <a:p>
            <a:r>
              <a:rPr lang="nl-NL" dirty="0" smtClean="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2D8B67E-1464-254D-876A-5A059C6CA686}" type="datetime1">
              <a:rPr lang="en-US" smtClean="0"/>
              <a:t>30-May-18</a:t>
            </a:fld>
            <a:endParaRPr lang="nl-NL"/>
          </a:p>
        </p:txBody>
      </p:sp>
      <p:sp>
        <p:nvSpPr>
          <p:cNvPr id="6" name="Footer Placeholder 5"/>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Tree>
    <p:extLst>
      <p:ext uri="{BB962C8B-B14F-4D97-AF65-F5344CB8AC3E}">
        <p14:creationId xmlns:p14="http://schemas.microsoft.com/office/powerpoint/2010/main" val="95815533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smtClean="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297756A-AF1A-B249-A7CF-A1AE4E86FA38}" type="datetime1">
              <a:rPr lang="en-US" smtClean="0"/>
              <a:t>30-May-18</a:t>
            </a:fld>
            <a:endParaRPr lang="nl-NL"/>
          </a:p>
        </p:txBody>
      </p:sp>
      <p:sp>
        <p:nvSpPr>
          <p:cNvPr id="6" name="Footer Placeholder 5"/>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Tree>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smtClean="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7C8E900-D3BD-ED44-9070-3471A5611DC2}" type="datetime1">
              <a:rPr lang="en-US" smtClean="0"/>
              <a:t>30-May-18</a:t>
            </a:fld>
            <a:endParaRPr lang="nl-NL"/>
          </a:p>
        </p:txBody>
      </p:sp>
      <p:sp>
        <p:nvSpPr>
          <p:cNvPr id="6" name="Footer Placeholder 5"/>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Tree>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3D5A3F-EB4E-3340-8D19-07B028CB11AD}" type="datetime1">
              <a:rPr lang="en-US" smtClean="0"/>
              <a:t>30-May-18</a:t>
            </a:fld>
            <a:endParaRPr lang="nl-NL"/>
          </a:p>
        </p:txBody>
      </p:sp>
      <p:sp>
        <p:nvSpPr>
          <p:cNvPr id="3" name="Footer Placeholder 2"/>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smtClean="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100"/>
              </a:lnSpc>
              <a:defRPr b="0" i="0">
                <a:latin typeface="Arial"/>
                <a:cs typeface="Arial"/>
              </a:defRPr>
            </a:lvl1pPr>
          </a:lstStyle>
          <a:p>
            <a:r>
              <a:rPr lang="nl-NL" smtClean="0"/>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02406" indent="-202406">
              <a:lnSpc>
                <a:spcPts val="1650"/>
              </a:lnSpc>
              <a:spcAft>
                <a:spcPts val="0"/>
              </a:spcAft>
              <a:defRPr sz="1425" b="0" i="0">
                <a:latin typeface="Arial" pitchFamily="34" charset="0"/>
                <a:cs typeface="Arial"/>
              </a:defRPr>
            </a:lvl1pPr>
            <a:lvl2pPr marL="406004" indent="-203597" algn="l">
              <a:buSzPct val="100000"/>
              <a:buFont typeface="Arial" pitchFamily="34" charset="0"/>
              <a:buChar char="–"/>
              <a:tabLst>
                <a:tab pos="739379" algn="l"/>
              </a:tabLst>
              <a:defRPr sz="1200" i="0" baseline="0">
                <a:latin typeface="Arial" pitchFamily="34" charset="0"/>
                <a:cs typeface="Arial" pitchFamily="34" charset="0"/>
              </a:defRPr>
            </a:lvl2pPr>
            <a:lvl3pPr marL="572691" indent="-158354">
              <a:buFont typeface="Arial" pitchFamily="34" charset="0"/>
              <a:buChar char="•"/>
              <a:defRPr sz="900" baseline="0">
                <a:latin typeface="Arial" pitchFamily="34" charset="0"/>
              </a:defRPr>
            </a:lvl3pPr>
            <a:lvl4pPr marL="751285" indent="-167879">
              <a:buFont typeface="Arial" pitchFamily="34" charset="0"/>
              <a:buChar char="–"/>
              <a:defRPr sz="900" baseline="0">
                <a:latin typeface="Arial" pitchFamily="34" charset="0"/>
              </a:defRPr>
            </a:lvl4pPr>
            <a:lvl5pPr marL="495300" indent="-161925">
              <a:buFont typeface="Arial" pitchFamily="34" charset="0"/>
              <a:buChar char="•"/>
              <a:defRPr/>
            </a:lvl5pPr>
          </a:lstStyle>
          <a:p>
            <a:r>
              <a:rPr lang="nl-NL" smtClean="0"/>
              <a:t>Xxxx</a:t>
            </a:r>
          </a:p>
          <a:p>
            <a:pPr lvl="1"/>
            <a:r>
              <a:rPr lang="nl-NL" sz="1050" smtClean="0"/>
              <a:t>Xxxx</a:t>
            </a:r>
          </a:p>
          <a:p>
            <a:pPr lvl="2"/>
            <a:r>
              <a:rPr lang="nl-NL" sz="1050" smtClean="0"/>
              <a:t>Xxx</a:t>
            </a:r>
          </a:p>
          <a:p>
            <a:pPr lvl="3"/>
            <a:r>
              <a:rPr lang="nl-NL" sz="1050" smtClean="0"/>
              <a:t>Xxxxx</a:t>
            </a:r>
          </a:p>
        </p:txBody>
      </p:sp>
    </p:spTree>
    <p:extLst>
      <p:ext uri="{BB962C8B-B14F-4D97-AF65-F5344CB8AC3E}">
        <p14:creationId xmlns:p14="http://schemas.microsoft.com/office/powerpoint/2010/main" val="337579852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AMIS">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7515" y="2089707"/>
            <a:ext cx="3332991" cy="1050271"/>
          </a:xfrm>
          <a:prstGeom prst="rect">
            <a:avLst/>
          </a:prstGeom>
        </p:spPr>
      </p:pic>
    </p:spTree>
    <p:extLst>
      <p:ext uri="{BB962C8B-B14F-4D97-AF65-F5344CB8AC3E}">
        <p14:creationId xmlns:p14="http://schemas.microsoft.com/office/powerpoint/2010/main" val="5830008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HALLO">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lvl1pPr>
          </a:lstStyle>
          <a:p>
            <a:r>
              <a:rPr lang="en-US" dirty="0" smtClean="0"/>
              <a:t>hallo</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ext Placeholder 9"/>
          <p:cNvSpPr>
            <a:spLocks noGrp="1"/>
          </p:cNvSpPr>
          <p:nvPr>
            <p:ph type="body" sz="quarter" idx="10" hasCustomPrompt="1"/>
          </p:nvPr>
        </p:nvSpPr>
        <p:spPr>
          <a:xfrm>
            <a:off x="628651" y="2049371"/>
            <a:ext cx="7886700" cy="1180348"/>
          </a:xfrm>
          <a:prstGeom prst="rect">
            <a:avLst/>
          </a:prstGeom>
        </p:spPr>
        <p:txBody>
          <a:bodyPr/>
          <a:lstStyle>
            <a:lvl1pPr marL="0" indent="0" algn="ctr">
              <a:lnSpc>
                <a:spcPct val="100000"/>
              </a:lnSpc>
              <a:buNone/>
              <a:defRPr baseline="0">
                <a:solidFill>
                  <a:schemeClr val="tx1"/>
                </a:solidFill>
                <a:latin typeface="+mj-lt"/>
                <a:ea typeface="Arial Unicode MS" panose="020B0604020202020204" pitchFamily="34" charset="-128"/>
                <a:cs typeface="Arial Unicode MS" panose="020B0604020202020204" pitchFamily="34" charset="-128"/>
              </a:defRPr>
            </a:lvl1pPr>
          </a:lstStyle>
          <a:p>
            <a:pPr lvl="0"/>
            <a:r>
              <a:rPr lang="en-US" dirty="0" err="1" smtClean="0"/>
              <a:t>Voorstelpagina</a:t>
            </a:r>
            <a:r>
              <a:rPr lang="en-US" dirty="0" smtClean="0"/>
              <a:t/>
            </a:r>
            <a:br>
              <a:rPr lang="en-US" dirty="0" smtClean="0"/>
            </a:br>
            <a:r>
              <a:rPr lang="en-US" dirty="0" err="1" smtClean="0"/>
              <a:t>Naam</a:t>
            </a:r>
            <a:r>
              <a:rPr lang="en-US" dirty="0" smtClean="0"/>
              <a:t> </a:t>
            </a:r>
            <a:r>
              <a:rPr lang="en-US" dirty="0" err="1" smtClean="0"/>
              <a:t>Achternaam</a:t>
            </a:r>
            <a:r>
              <a:rPr lang="en-US" dirty="0" smtClean="0"/>
              <a:t/>
            </a:r>
            <a:br>
              <a:rPr lang="en-US" dirty="0" smtClean="0"/>
            </a:br>
            <a:r>
              <a:rPr lang="en-US" dirty="0" err="1" smtClean="0"/>
              <a:t>Bedrijf</a:t>
            </a:r>
            <a:r>
              <a:rPr lang="en-US" dirty="0" smtClean="0"/>
              <a:t>, </a:t>
            </a:r>
            <a:r>
              <a:rPr lang="en-US" dirty="0" err="1" smtClean="0"/>
              <a:t>functie</a:t>
            </a:r>
            <a:endParaRPr lang="en-US" dirty="0" smtClean="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7983361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HALLO WI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solidFill>
                  <a:schemeClr val="bg2"/>
                </a:solidFill>
              </a:defRPr>
            </a:lvl1pPr>
          </a:lstStyle>
          <a:p>
            <a:r>
              <a:rPr lang="en-US" dirty="0" smtClean="0"/>
              <a:t>HALLO</a:t>
            </a:r>
            <a:endParaRPr lang="en-US" dirty="0"/>
          </a:p>
        </p:txBody>
      </p:sp>
      <p:sp>
        <p:nvSpPr>
          <p:cNvPr id="11" name="Text Placeholder 9"/>
          <p:cNvSpPr>
            <a:spLocks noGrp="1"/>
          </p:cNvSpPr>
          <p:nvPr>
            <p:ph type="body" sz="quarter" idx="10" hasCustomPrompt="1"/>
          </p:nvPr>
        </p:nvSpPr>
        <p:spPr>
          <a:xfrm>
            <a:off x="628651" y="2049373"/>
            <a:ext cx="7886700" cy="1427570"/>
          </a:xfrm>
          <a:prstGeom prst="rect">
            <a:avLst/>
          </a:prstGeom>
        </p:spPr>
        <p:txBody>
          <a:bodyPr/>
          <a:lstStyle>
            <a:lvl1pPr marL="0" indent="0" algn="ctr">
              <a:lnSpc>
                <a:spcPct val="100000"/>
              </a:lnSpc>
              <a:buNone/>
              <a:defRPr baseline="0">
                <a:solidFill>
                  <a:schemeClr val="bg1"/>
                </a:solidFill>
                <a:latin typeface="+mj-lt"/>
                <a:ea typeface="Arial Unicode MS" panose="020B0604020202020204" pitchFamily="34" charset="-128"/>
                <a:cs typeface="Arial Unicode MS" panose="020B0604020202020204" pitchFamily="34" charset="-128"/>
              </a:defRPr>
            </a:lvl1pPr>
          </a:lstStyle>
          <a:p>
            <a:pPr lvl="0"/>
            <a:r>
              <a:rPr lang="en-US" dirty="0" err="1" smtClean="0"/>
              <a:t>Voorstelpagina</a:t>
            </a:r>
            <a:r>
              <a:rPr lang="en-US" dirty="0" smtClean="0"/>
              <a:t/>
            </a:r>
            <a:br>
              <a:rPr lang="en-US" dirty="0" smtClean="0"/>
            </a:br>
            <a:r>
              <a:rPr lang="en-US" dirty="0" err="1" smtClean="0"/>
              <a:t>Naam</a:t>
            </a:r>
            <a:r>
              <a:rPr lang="en-US" dirty="0" smtClean="0"/>
              <a:t> </a:t>
            </a:r>
            <a:r>
              <a:rPr lang="en-US" dirty="0" err="1" smtClean="0"/>
              <a:t>Achternaam</a:t>
            </a:r>
            <a:r>
              <a:rPr lang="en-US" dirty="0" smtClean="0"/>
              <a:t/>
            </a:r>
            <a:br>
              <a:rPr lang="en-US" dirty="0" smtClean="0"/>
            </a:br>
            <a:r>
              <a:rPr lang="en-US" dirty="0" err="1" smtClean="0"/>
              <a:t>Bedrijf</a:t>
            </a:r>
            <a:r>
              <a:rPr lang="en-US" dirty="0" smtClean="0"/>
              <a:t>, </a:t>
            </a:r>
            <a:r>
              <a:rPr lang="en-US" dirty="0" err="1" smtClean="0"/>
              <a:t>functie</a:t>
            </a:r>
            <a:endParaRPr lang="en-US" dirty="0" smtClean="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1527911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AGENDA BLOKK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5" y="444793"/>
            <a:ext cx="7886700" cy="764944"/>
          </a:xfrm>
          <a:prstGeom prst="rect">
            <a:avLst/>
          </a:prstGeom>
        </p:spPr>
        <p:txBody>
          <a:bodyPr anchor="t" anchorCtr="0">
            <a:noAutofit/>
          </a:bodyPr>
          <a:lstStyle>
            <a:lvl1pPr>
              <a:defRPr sz="3427" baseline="0"/>
            </a:lvl1pPr>
          </a:lstStyle>
          <a:p>
            <a:r>
              <a:rPr lang="en-US" dirty="0" err="1" smtClean="0"/>
              <a:t>Luxe</a:t>
            </a:r>
            <a:r>
              <a:rPr lang="en-US" dirty="0" smtClean="0"/>
              <a:t> agenda - </a:t>
            </a:r>
            <a:r>
              <a:rPr lang="en-US" dirty="0" err="1" smtClean="0"/>
              <a:t>Titel</a:t>
            </a:r>
            <a:endParaRPr lang="en-US" dirty="0"/>
          </a:p>
        </p:txBody>
      </p:sp>
      <p:sp>
        <p:nvSpPr>
          <p:cNvPr id="3" name="Text Placeholder 2"/>
          <p:cNvSpPr>
            <a:spLocks noGrp="1"/>
          </p:cNvSpPr>
          <p:nvPr>
            <p:ph type="body" idx="1" hasCustomPrompt="1"/>
          </p:nvPr>
        </p:nvSpPr>
        <p:spPr>
          <a:xfrm>
            <a:off x="108285"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1</a:t>
            </a:r>
          </a:p>
        </p:txBody>
      </p:sp>
      <p:sp>
        <p:nvSpPr>
          <p:cNvPr id="19" name="Text Placeholder 2"/>
          <p:cNvSpPr>
            <a:spLocks noGrp="1"/>
          </p:cNvSpPr>
          <p:nvPr>
            <p:ph type="body" idx="10" hasCustomPrompt="1"/>
          </p:nvPr>
        </p:nvSpPr>
        <p:spPr>
          <a:xfrm>
            <a:off x="3170642"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2</a:t>
            </a:r>
          </a:p>
        </p:txBody>
      </p:sp>
      <p:sp>
        <p:nvSpPr>
          <p:cNvPr id="20" name="Text Placeholder 2"/>
          <p:cNvSpPr>
            <a:spLocks noGrp="1"/>
          </p:cNvSpPr>
          <p:nvPr>
            <p:ph type="body" idx="11" hasCustomPrompt="1"/>
          </p:nvPr>
        </p:nvSpPr>
        <p:spPr>
          <a:xfrm>
            <a:off x="6232680" y="150333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3</a:t>
            </a:r>
          </a:p>
        </p:txBody>
      </p:sp>
      <p:sp>
        <p:nvSpPr>
          <p:cNvPr id="21" name="Text Placeholder 2"/>
          <p:cNvSpPr>
            <a:spLocks noGrp="1"/>
          </p:cNvSpPr>
          <p:nvPr>
            <p:ph type="body" idx="12" hasCustomPrompt="1"/>
          </p:nvPr>
        </p:nvSpPr>
        <p:spPr>
          <a:xfrm>
            <a:off x="114301"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4</a:t>
            </a:r>
          </a:p>
        </p:txBody>
      </p:sp>
      <p:sp>
        <p:nvSpPr>
          <p:cNvPr id="22" name="Text Placeholder 2"/>
          <p:cNvSpPr>
            <a:spLocks noGrp="1"/>
          </p:cNvSpPr>
          <p:nvPr>
            <p:ph type="body" idx="13" hasCustomPrompt="1"/>
          </p:nvPr>
        </p:nvSpPr>
        <p:spPr>
          <a:xfrm>
            <a:off x="3176659"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5</a:t>
            </a:r>
          </a:p>
        </p:txBody>
      </p:sp>
      <p:sp>
        <p:nvSpPr>
          <p:cNvPr id="25" name="Text Placeholder 2"/>
          <p:cNvSpPr>
            <a:spLocks noGrp="1"/>
          </p:cNvSpPr>
          <p:nvPr>
            <p:ph type="body" idx="15" hasCustomPrompt="1"/>
          </p:nvPr>
        </p:nvSpPr>
        <p:spPr>
          <a:xfrm>
            <a:off x="3176659" y="401586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6</a:t>
            </a:r>
          </a:p>
        </p:txBody>
      </p:sp>
      <p:sp>
        <p:nvSpPr>
          <p:cNvPr id="26" name="Text Placeholder 2"/>
          <p:cNvSpPr>
            <a:spLocks noGrp="1"/>
          </p:cNvSpPr>
          <p:nvPr>
            <p:ph type="body" idx="16" hasCustomPrompt="1"/>
          </p:nvPr>
        </p:nvSpPr>
        <p:spPr>
          <a:xfrm>
            <a:off x="6238697" y="402009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7</a:t>
            </a:r>
          </a:p>
        </p:txBody>
      </p:sp>
    </p:spTree>
    <p:extLst>
      <p:ext uri="{BB962C8B-B14F-4D97-AF65-F5344CB8AC3E}">
        <p14:creationId xmlns:p14="http://schemas.microsoft.com/office/powerpoint/2010/main" val="6002795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smtClean="0"/>
              <a:t>CLICK TO EDIT MASTER TITLE STYLE</a:t>
            </a:r>
            <a:endParaRPr lang="nl-NL" noProof="0"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smtClean="0"/>
              <a:t>CLICK TO EDIT MASTER TEXT STYLES</a:t>
            </a:r>
          </a:p>
        </p:txBody>
      </p:sp>
    </p:spTree>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AGENDA BULLETS">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9"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lvl1pPr>
          </a:lstStyle>
          <a:p>
            <a:r>
              <a:rPr lang="en-US" dirty="0" smtClean="0"/>
              <a:t>Basic agenda – </a:t>
            </a:r>
            <a:r>
              <a:rPr lang="en-US" dirty="0" err="1" smtClean="0"/>
              <a:t>titel</a:t>
            </a:r>
            <a:endParaRPr lang="en-US" dirty="0"/>
          </a:p>
        </p:txBody>
      </p:sp>
      <p:sp>
        <p:nvSpPr>
          <p:cNvPr id="5" name="Text Placeholder 2"/>
          <p:cNvSpPr>
            <a:spLocks noGrp="1"/>
          </p:cNvSpPr>
          <p:nvPr>
            <p:ph type="body" sz="quarter" idx="10" hasCustomPrompt="1"/>
          </p:nvPr>
        </p:nvSpPr>
        <p:spPr>
          <a:xfrm>
            <a:off x="4681246" y="444533"/>
            <a:ext cx="4098601" cy="404598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err="1" smtClean="0"/>
              <a:t>Agendapunt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nl-NL"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22583259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AGENDA BULLETS WIT">
    <p:bg>
      <p:bgPr>
        <a:solidFill>
          <a:schemeClr val="tx1"/>
        </a:solid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8"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smtClean="0"/>
              <a:t>Op de agenda</a:t>
            </a:r>
            <a:endParaRPr lang="en-US" dirty="0"/>
          </a:p>
        </p:txBody>
      </p:sp>
      <p:sp>
        <p:nvSpPr>
          <p:cNvPr id="3" name="Text Placeholder 2"/>
          <p:cNvSpPr>
            <a:spLocks noGrp="1"/>
          </p:cNvSpPr>
          <p:nvPr>
            <p:ph type="body" sz="quarter" idx="10" hasCustomPrompt="1"/>
          </p:nvPr>
        </p:nvSpPr>
        <p:spPr>
          <a:xfrm>
            <a:off x="4681246" y="444533"/>
            <a:ext cx="4098601" cy="40459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err="1" smtClean="0"/>
              <a:t>Agendapunt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nl-NL"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8281237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FOTO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51932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FOTO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71552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FOTO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459210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FOTO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7909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FOTO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7970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FOTO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982055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1_3 MEDEDELINGEN">
    <p:bg>
      <p:bgPr>
        <a:solidFill>
          <a:schemeClr val="accent5"/>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2086563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3 MEDEDELINGEN">
    <p:bg>
      <p:bgPr>
        <a:solidFill>
          <a:srgbClr val="E7343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08396886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 </a:t>
            </a:r>
            <a:endParaRPr lang="en-US" dirty="0"/>
          </a:p>
        </p:txBody>
      </p:sp>
    </p:spTree>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2_3 MEDEDELINGEN">
    <p:bg>
      <p:bgPr>
        <a:solidFill>
          <a:schemeClr val="accent4"/>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2688275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3_3 MEDEDELINGEN">
    <p:bg>
      <p:bgPr>
        <a:solidFill>
          <a:schemeClr val="accent3"/>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96988389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4_3 MEDEDELINGEN">
    <p:bg>
      <p:bgPr>
        <a:solidFill>
          <a:schemeClr val="accent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3864901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5_3 MEDEDELINGEN">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65272639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6_3 MEDEDELINGEN">
    <p:bg>
      <p:bgPr>
        <a:solidFill>
          <a:srgbClr val="00A9C7"/>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8502428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1_2 MEDEDELINGE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7963960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2 MEDEDELINGEN">
    <p:bg>
      <p:bgPr>
        <a:solidFill>
          <a:srgbClr val="E7343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346964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2_2 MEDEDELING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1128299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3_2 MEDEDELING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7104786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4_2 MEDEDELING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89477307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2400"/>
            </a:lvl1pPr>
          </a:lstStyle>
          <a:p>
            <a:r>
              <a:rPr lang="nl-NL" dirty="0" smtClean="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lvl1pPr>
              <a:defRPr sz="1800"/>
            </a:lvl1pPr>
            <a:lvl2pPr>
              <a:defRPr sz="16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405216DA-0E4B-CC41-ACBF-76C3BC02E189}" type="datetime1">
              <a:rPr lang="en-US" smtClean="0"/>
              <a:t>30-May-18</a:t>
            </a:fld>
            <a:endParaRPr lang="nl-NL"/>
          </a:p>
        </p:txBody>
      </p:sp>
      <p:sp>
        <p:nvSpPr>
          <p:cNvPr id="5" name="Footer Placeholder 4"/>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Tree>
    <p:extLst>
      <p:ext uri="{BB962C8B-B14F-4D97-AF65-F5344CB8AC3E}">
        <p14:creationId xmlns:p14="http://schemas.microsoft.com/office/powerpoint/2010/main" val="1774300092"/>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5_2 MEDEDELINGE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71939712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6_2 MEDEDELINGEN">
    <p:bg>
      <p:bgPr>
        <a:solidFill>
          <a:srgbClr val="00A9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92949814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4" name="Text Placeholder 3"/>
          <p:cNvSpPr>
            <a:spLocks noGrp="1"/>
          </p:cNvSpPr>
          <p:nvPr>
            <p:ph type="body" sz="quarter" idx="10"/>
          </p:nvPr>
        </p:nvSpPr>
        <p:spPr>
          <a:xfrm>
            <a:off x="1003066" y="1400615"/>
            <a:ext cx="6306120" cy="299032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46946756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STANDAARD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4" name="Text Placeholder 3"/>
          <p:cNvSpPr>
            <a:spLocks noGrp="1"/>
          </p:cNvSpPr>
          <p:nvPr>
            <p:ph type="body" sz="quarter" idx="10"/>
          </p:nvPr>
        </p:nvSpPr>
        <p:spPr>
          <a:xfrm>
            <a:off x="1011257" y="1372940"/>
            <a:ext cx="6297749" cy="302046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03044923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4379219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STANDAARD ALLEEN TITEL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941774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69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47665046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1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52984464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2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66974168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3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09891637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smtClean="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79D8D44-D820-BB49-9309-B66E37C4EE70}" type="datetime1">
              <a:rPr lang="en-US" smtClean="0"/>
              <a:t>30-May-18</a:t>
            </a:fld>
            <a:endParaRPr lang="nl-NL"/>
          </a:p>
        </p:txBody>
      </p:sp>
      <p:sp>
        <p:nvSpPr>
          <p:cNvPr id="5" name="Footer Placeholder 4"/>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4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1325068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5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417240159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6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419927220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1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5422528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2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11867373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3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04774254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4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99336359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5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80856502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8F3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8F3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6700640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6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25795105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smtClean="0"/>
              <a:t>CLICK TO EDIT MASTER TEXT STYLES</a:t>
            </a:r>
          </a:p>
        </p:txBody>
      </p:sp>
      <p:sp>
        <p:nvSpPr>
          <p:cNvPr id="2" name="Title 1"/>
          <p:cNvSpPr>
            <a:spLocks noGrp="1"/>
          </p:cNvSpPr>
          <p:nvPr>
            <p:ph type="title" hasCustomPrompt="1"/>
          </p:nvPr>
        </p:nvSpPr>
        <p:spPr/>
        <p:txBody>
          <a:bodyPr/>
          <a:lstStyle/>
          <a:p>
            <a:r>
              <a:rPr lang="nl-NL" dirty="0" smtClean="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4AB6030-B80C-7C4C-B97F-1ADFAB53E146}" type="datetime1">
              <a:rPr lang="en-US" smtClean="0"/>
              <a:t>30-May-18</a:t>
            </a:fld>
            <a:endParaRPr lang="nl-NL"/>
          </a:p>
        </p:txBody>
      </p:sp>
      <p:sp>
        <p:nvSpPr>
          <p:cNvPr id="5" name="Footer Placeholder 4"/>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COLORS QUOTE 1">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4616356"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41842996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COLORS QUOTE 2">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5916305"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97691074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QUOTE WIT">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3" name="Text Placeholder 2"/>
          <p:cNvSpPr>
            <a:spLocks noGrp="1"/>
          </p:cNvSpPr>
          <p:nvPr>
            <p:ph type="body" sz="quarter" idx="10" hasCustomPrompt="1"/>
          </p:nvPr>
        </p:nvSpPr>
        <p:spPr>
          <a:xfrm>
            <a:off x="1806532" y="565920"/>
            <a:ext cx="5535959" cy="3478393"/>
          </a:xfrm>
        </p:spPr>
        <p:txBody>
          <a:bodyPr anchor="ctr" anchorCtr="0"/>
          <a:lstStyle>
            <a:lvl1pPr marL="0" indent="0" algn="ctr">
              <a:buNone/>
              <a:defRPr/>
            </a:lvl1pPr>
          </a:lstStyle>
          <a:p>
            <a:pPr lvl="0"/>
            <a:r>
              <a:rPr lang="nl-NL" dirty="0" smtClean="0"/>
              <a:t>Gebruik een slide als deze voor een quote of ter verduidelijking van een hoofdstuk. Deze tekst wordt horizontaal en verticaal gecentreerd</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9801827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PAYOFF ZWART">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2"/>
                </a:solidFill>
              </a:defRPr>
            </a:lvl1pPr>
          </a:lstStyle>
          <a:p>
            <a:r>
              <a:rPr lang="en-US" dirty="0" smtClean="0"/>
              <a:t>PAY OFF</a:t>
            </a:r>
            <a:endParaRPr lang="en-US" dirty="0"/>
          </a:p>
        </p:txBody>
      </p:sp>
      <p:sp>
        <p:nvSpPr>
          <p:cNvPr id="7"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tx2"/>
                </a:solidFill>
              </a:defRPr>
            </a:lvl1pPr>
          </a:lstStyle>
          <a:p>
            <a:pPr lvl="0"/>
            <a:r>
              <a:rPr lang="nl-NL" dirty="0" smtClean="0"/>
              <a:t>TWEE REGELS MAXIMAAL</a:t>
            </a:r>
            <a:endParaRPr lang="nl-NL" dirty="0"/>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04834933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PAYOFF WI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1"/>
                </a:solidFill>
              </a:defRPr>
            </a:lvl1pPr>
          </a:lstStyle>
          <a:p>
            <a:r>
              <a:rPr lang="en-US" dirty="0" smtClean="0"/>
              <a:t>PAY OFF</a:t>
            </a:r>
            <a:endParaRPr lang="en-US" dirty="0"/>
          </a:p>
        </p:txBody>
      </p:sp>
      <p:sp>
        <p:nvSpPr>
          <p:cNvPr id="12"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bg2"/>
                </a:solidFill>
              </a:defRPr>
            </a:lvl1pPr>
          </a:lstStyle>
          <a:p>
            <a:pPr lvl="0"/>
            <a:r>
              <a:rPr lang="nl-NL" dirty="0" smtClean="0"/>
              <a:t>TWEE REGELS MAXIMAAL</a:t>
            </a:r>
            <a:endParaRPr lang="nl-NL"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78555187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PAYOFF 2 F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159543" y="3417274"/>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15" name="TextBox 14"/>
          <p:cNvSpPr txBox="1"/>
          <p:nvPr/>
        </p:nvSpPr>
        <p:spPr>
          <a:xfrm>
            <a:off x="4917910" y="3114560"/>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422243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PAYOFF 2 PINK">
    <p:bg>
      <p:bgPr>
        <a:solidFill>
          <a:schemeClr val="accent5"/>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5253964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2_PAYOFF 2 PINK">
    <p:bg>
      <p:bgPr>
        <a:solidFill>
          <a:schemeClr val="accent6"/>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44763897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3_PAYOFF 2 PINK">
    <p:bg>
      <p:bgPr>
        <a:solidFill>
          <a:schemeClr val="accent4"/>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78915362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4_PAYOFF 2 PINK">
    <p:bg>
      <p:bgPr>
        <a:solidFill>
          <a:schemeClr val="accent3"/>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26061498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DA73B474-0AB7-8846-BA6A-67033A8CF4FA}" type="datetime1">
              <a:rPr lang="en-US" smtClean="0"/>
              <a:t>30-May-18</a:t>
            </a:fld>
            <a:endParaRPr lang="nl-NL"/>
          </a:p>
        </p:txBody>
      </p:sp>
      <p:sp>
        <p:nvSpPr>
          <p:cNvPr id="8" name="Footer Placeholder 7"/>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smtClean="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Tree>
    <p:extLst>
      <p:ext uri="{BB962C8B-B14F-4D97-AF65-F5344CB8AC3E}">
        <p14:creationId xmlns:p14="http://schemas.microsoft.com/office/powerpoint/2010/main" val="14738976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1_PAYOFF 2 PINK">
    <p:bg>
      <p:bgPr>
        <a:solidFill>
          <a:schemeClr val="accent2"/>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6473633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PAYOFF 2 GREEN">
    <p:bg>
      <p:bgPr>
        <a:solidFill>
          <a:schemeClr val="accent1"/>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35706115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1_PAYOFF 2 GREEN">
    <p:bg>
      <p:bgPr>
        <a:solidFill>
          <a:srgbClr val="00A9C7"/>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2951469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PAYOFF 2 ZWART">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9" name="TextBox 8"/>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6360509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EN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1777" y="2264640"/>
            <a:ext cx="2022767" cy="637402"/>
          </a:xfrm>
          <a:prstGeom prst="rect">
            <a:avLst/>
          </a:prstGeom>
        </p:spPr>
      </p:pic>
    </p:spTree>
    <p:extLst>
      <p:ext uri="{BB962C8B-B14F-4D97-AF65-F5344CB8AC3E}">
        <p14:creationId xmlns:p14="http://schemas.microsoft.com/office/powerpoint/2010/main" val="277666269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BLANCO AMIS">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78191550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100392" y="249492"/>
            <a:ext cx="925462" cy="378042"/>
          </a:xfrm>
          <a:prstGeom prst="rect">
            <a:avLst/>
          </a:prstGeom>
        </p:spPr>
        <p:txBody>
          <a:bodyPr lIns="154817" tIns="77409" rIns="154817" bIns="77409"/>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500"/>
              </a:lnSpc>
              <a:defRPr b="0" i="0">
                <a:latin typeface="Arial"/>
                <a:cs typeface="Arial"/>
              </a:defRPr>
            </a:lvl1pPr>
          </a:lstStyle>
          <a:p>
            <a:r>
              <a:rPr lang="nl-NL" smtClean="0"/>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40937" indent="-240937">
              <a:lnSpc>
                <a:spcPts val="1964"/>
              </a:lnSpc>
              <a:spcAft>
                <a:spcPts val="0"/>
              </a:spcAft>
              <a:defRPr sz="1687" b="0" i="0">
                <a:latin typeface="Arial" pitchFamily="34" charset="0"/>
                <a:cs typeface="Arial"/>
              </a:defRPr>
            </a:lvl1pPr>
            <a:lvl2pPr marL="483291" indent="-242354" algn="l">
              <a:buSzPct val="100000"/>
              <a:buFont typeface="Arial" pitchFamily="34" charset="0"/>
              <a:buChar char="–"/>
              <a:tabLst>
                <a:tab pos="880128" algn="l"/>
              </a:tabLst>
              <a:defRPr sz="1424" i="0" baseline="0">
                <a:latin typeface="Arial" pitchFamily="34" charset="0"/>
                <a:cs typeface="Arial" pitchFamily="34" charset="0"/>
              </a:defRPr>
            </a:lvl2pPr>
            <a:lvl3pPr marL="681710" indent="-188498">
              <a:buFont typeface="Arial" pitchFamily="34" charset="0"/>
              <a:buChar char="•"/>
              <a:defRPr sz="1055" baseline="0">
                <a:latin typeface="Arial" pitchFamily="34" charset="0"/>
              </a:defRPr>
            </a:lvl3pPr>
            <a:lvl4pPr marL="894301" indent="-199836">
              <a:buFont typeface="Arial" pitchFamily="34" charset="0"/>
              <a:buChar char="–"/>
              <a:defRPr sz="1055" baseline="0">
                <a:latin typeface="Arial" pitchFamily="34" charset="0"/>
              </a:defRPr>
            </a:lvl4pPr>
            <a:lvl5pPr marL="589586" indent="-192749">
              <a:buFont typeface="Arial" pitchFamily="34" charset="0"/>
              <a:buChar char="•"/>
              <a:defRPr/>
            </a:lvl5pPr>
          </a:lstStyle>
          <a:p>
            <a:r>
              <a:rPr lang="nl-NL" smtClean="0"/>
              <a:t>Xxxx</a:t>
            </a:r>
          </a:p>
          <a:p>
            <a:pPr lvl="1"/>
            <a:r>
              <a:rPr lang="nl-NL" sz="1266" smtClean="0"/>
              <a:t>Xxxx</a:t>
            </a:r>
          </a:p>
          <a:p>
            <a:pPr lvl="2"/>
            <a:r>
              <a:rPr lang="nl-NL" sz="1266" smtClean="0"/>
              <a:t>Xxx</a:t>
            </a:r>
          </a:p>
          <a:p>
            <a:pPr lvl="3"/>
            <a:r>
              <a:rPr lang="nl-NL" sz="1266" smtClean="0"/>
              <a:t>Xxxxx</a:t>
            </a:r>
          </a:p>
        </p:txBody>
      </p:sp>
    </p:spTree>
    <p:extLst>
      <p:ext uri="{BB962C8B-B14F-4D97-AF65-F5344CB8AC3E}">
        <p14:creationId xmlns:p14="http://schemas.microsoft.com/office/powerpoint/2010/main" val="374227909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5" name="Date Placeholder 4"/>
          <p:cNvSpPr>
            <a:spLocks noGrp="1"/>
          </p:cNvSpPr>
          <p:nvPr>
            <p:ph type="dt" sz="half" idx="10"/>
          </p:nvPr>
        </p:nvSpPr>
        <p:spPr/>
        <p:txBody>
          <a:bodyPr/>
          <a:lstStyle/>
          <a:p>
            <a:fld id="{56BA50C8-7311-E14C-816D-7251E320C8DC}" type="datetime1">
              <a:rPr lang="en-US" smtClean="0"/>
              <a:t>30-May-18</a:t>
            </a:fld>
            <a:endParaRPr lang="nl-NL"/>
          </a:p>
        </p:txBody>
      </p:sp>
      <p:sp>
        <p:nvSpPr>
          <p:cNvPr id="6" name="Footer Placeholder 5"/>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smtClean="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Tree>
    <p:extLst>
      <p:ext uri="{BB962C8B-B14F-4D97-AF65-F5344CB8AC3E}">
        <p14:creationId xmlns:p14="http://schemas.microsoft.com/office/powerpoint/2010/main" val="188434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smtClean="0"/>
              <a:t>CLICK TO EDIT MASTER TITLE STYLE</a:t>
            </a:r>
            <a:endParaRPr lang="nl-NL" noProof="0" dirty="0"/>
          </a:p>
        </p:txBody>
      </p:sp>
      <p:sp>
        <p:nvSpPr>
          <p:cNvPr id="5" name="Date Placeholder 4"/>
          <p:cNvSpPr>
            <a:spLocks noGrp="1"/>
          </p:cNvSpPr>
          <p:nvPr>
            <p:ph type="dt" sz="half" idx="10"/>
          </p:nvPr>
        </p:nvSpPr>
        <p:spPr/>
        <p:txBody>
          <a:bodyPr/>
          <a:lstStyle/>
          <a:p>
            <a:fld id="{A9710CDB-38B1-8E43-A846-6FE3B07A872E}" type="datetime1">
              <a:rPr lang="en-US" noProof="0" smtClean="0"/>
              <a:t>30-May-18</a:t>
            </a:fld>
            <a:endParaRPr lang="nl-NL" noProof="0" dirty="0"/>
          </a:p>
        </p:txBody>
      </p:sp>
      <p:sp>
        <p:nvSpPr>
          <p:cNvPr id="6" name="Footer Placeholder 5"/>
          <p:cNvSpPr>
            <a:spLocks noGrp="1"/>
          </p:cNvSpPr>
          <p:nvPr>
            <p:ph type="ftr" sz="quarter" idx="11"/>
          </p:nvPr>
        </p:nvSpPr>
        <p:spPr/>
        <p:txBody>
          <a:bodyPr/>
          <a:lstStyle/>
          <a:p>
            <a:r>
              <a:rPr lang="nl-NL" noProof="0" dirty="0" smtClean="0"/>
              <a:t>50 </a:t>
            </a:r>
            <a:r>
              <a:rPr lang="nl-NL" noProof="0" dirty="0" err="1" smtClean="0"/>
              <a:t>Shades</a:t>
            </a:r>
            <a:r>
              <a:rPr lang="nl-NL" noProof="0" dirty="0" smtClean="0"/>
              <a:t> of Data</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9" Type="http://schemas.openxmlformats.org/officeDocument/2006/relationships/slideLayout" Target="../slideLayouts/slideLayout54.xml"/><Relationship Id="rId21" Type="http://schemas.openxmlformats.org/officeDocument/2006/relationships/slideLayout" Target="../slideLayouts/slideLayout36.xml"/><Relationship Id="rId34" Type="http://schemas.openxmlformats.org/officeDocument/2006/relationships/slideLayout" Target="../slideLayouts/slideLayout49.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50" Type="http://schemas.openxmlformats.org/officeDocument/2006/relationships/slideLayout" Target="../slideLayouts/slideLayout65.xml"/><Relationship Id="rId55" Type="http://schemas.openxmlformats.org/officeDocument/2006/relationships/slideLayout" Target="../slideLayouts/slideLayout70.xml"/><Relationship Id="rId63" Type="http://schemas.openxmlformats.org/officeDocument/2006/relationships/image" Target="../media/image5.png"/><Relationship Id="rId7" Type="http://schemas.openxmlformats.org/officeDocument/2006/relationships/slideLayout" Target="../slideLayouts/slideLayout2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9" Type="http://schemas.openxmlformats.org/officeDocument/2006/relationships/slideLayout" Target="../slideLayouts/slideLayout44.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53" Type="http://schemas.openxmlformats.org/officeDocument/2006/relationships/slideLayout" Target="../slideLayouts/slideLayout68.xml"/><Relationship Id="rId58" Type="http://schemas.openxmlformats.org/officeDocument/2006/relationships/slideLayout" Target="../slideLayouts/slideLayout73.xml"/><Relationship Id="rId5" Type="http://schemas.openxmlformats.org/officeDocument/2006/relationships/slideLayout" Target="../slideLayouts/slideLayout20.xml"/><Relationship Id="rId61" Type="http://schemas.openxmlformats.org/officeDocument/2006/relationships/slideLayout" Target="../slideLayouts/slideLayout76.xml"/><Relationship Id="rId19" Type="http://schemas.openxmlformats.org/officeDocument/2006/relationships/slideLayout" Target="../slideLayouts/slideLayout3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56" Type="http://schemas.openxmlformats.org/officeDocument/2006/relationships/slideLayout" Target="../slideLayouts/slideLayout71.xml"/><Relationship Id="rId64" Type="http://schemas.openxmlformats.org/officeDocument/2006/relationships/image" Target="../media/image6.png"/><Relationship Id="rId8" Type="http://schemas.openxmlformats.org/officeDocument/2006/relationships/slideLayout" Target="../slideLayouts/slideLayout23.xml"/><Relationship Id="rId51" Type="http://schemas.openxmlformats.org/officeDocument/2006/relationships/slideLayout" Target="../slideLayouts/slideLayout66.xml"/><Relationship Id="rId3" Type="http://schemas.openxmlformats.org/officeDocument/2006/relationships/slideLayout" Target="../slideLayouts/slideLayout18.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46" Type="http://schemas.openxmlformats.org/officeDocument/2006/relationships/slideLayout" Target="../slideLayouts/slideLayout61.xml"/><Relationship Id="rId59" Type="http://schemas.openxmlformats.org/officeDocument/2006/relationships/slideLayout" Target="../slideLayouts/slideLayout74.xml"/><Relationship Id="rId20" Type="http://schemas.openxmlformats.org/officeDocument/2006/relationships/slideLayout" Target="../slideLayouts/slideLayout35.xml"/><Relationship Id="rId41" Type="http://schemas.openxmlformats.org/officeDocument/2006/relationships/slideLayout" Target="../slideLayouts/slideLayout56.xml"/><Relationship Id="rId54" Type="http://schemas.openxmlformats.org/officeDocument/2006/relationships/slideLayout" Target="../slideLayouts/slideLayout69.xml"/><Relationship Id="rId62"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slideLayout" Target="../slideLayouts/slideLayout51.xml"/><Relationship Id="rId49" Type="http://schemas.openxmlformats.org/officeDocument/2006/relationships/slideLayout" Target="../slideLayouts/slideLayout64.xml"/><Relationship Id="rId57" Type="http://schemas.openxmlformats.org/officeDocument/2006/relationships/slideLayout" Target="../slideLayouts/slideLayout72.xml"/><Relationship Id="rId10" Type="http://schemas.openxmlformats.org/officeDocument/2006/relationships/slideLayout" Target="../slideLayouts/slideLayout25.xml"/><Relationship Id="rId31" Type="http://schemas.openxmlformats.org/officeDocument/2006/relationships/slideLayout" Target="../slideLayouts/slideLayout46.xml"/><Relationship Id="rId44" Type="http://schemas.openxmlformats.org/officeDocument/2006/relationships/slideLayout" Target="../slideLayouts/slideLayout59.xml"/><Relationship Id="rId52" Type="http://schemas.openxmlformats.org/officeDocument/2006/relationships/slideLayout" Target="../slideLayouts/slideLayout67.xml"/><Relationship Id="rId60" Type="http://schemas.openxmlformats.org/officeDocument/2006/relationships/slideLayout" Target="../slideLayouts/slideLayout7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200000" y="360000"/>
            <a:ext cx="1258824" cy="286512"/>
          </a:xfrm>
          <a:prstGeom prst="rect">
            <a:avLst/>
          </a:prstGeom>
        </p:spPr>
      </p:pic>
      <p:pic>
        <p:nvPicPr>
          <p:cNvPr id="11" name="Picture 10"/>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19">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smtClean="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smtClean="0"/>
              <a:t>Klik om de tekststijl van het model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fld id="{E300D605-E2BB-8B4E-A2F3-5A64231C34A6}" type="datetime1">
              <a:rPr lang="en-US" smtClean="0"/>
              <a:t>30-May-18</a:t>
            </a:fld>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nl-NL" dirty="0" smtClean="0"/>
              <a:t>50 </a:t>
            </a:r>
            <a:r>
              <a:rPr lang="nl-NL" dirty="0" err="1" smtClean="0"/>
              <a:t>Shades</a:t>
            </a:r>
            <a:r>
              <a:rPr lang="nl-NL" dirty="0" smtClean="0"/>
              <a:t> of Data</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673" r:id="rId1"/>
    <p:sldLayoutId id="2147483690" r:id="rId2"/>
    <p:sldLayoutId id="2147483687" r:id="rId3"/>
    <p:sldLayoutId id="2147483674" r:id="rId4"/>
    <p:sldLayoutId id="2147483689" r:id="rId5"/>
    <p:sldLayoutId id="2147483686" r:id="rId6"/>
    <p:sldLayoutId id="2147483677" r:id="rId7"/>
    <p:sldLayoutId id="2147483681" r:id="rId8"/>
    <p:sldLayoutId id="2147483691" r:id="rId9"/>
    <p:sldLayoutId id="2147483682" r:id="rId10"/>
    <p:sldLayoutId id="2147483680" r:id="rId11"/>
    <p:sldLayoutId id="2147483684" r:id="rId12"/>
    <p:sldLayoutId id="2147483685" r:id="rId13"/>
    <p:sldLayoutId id="2147483688" r:id="rId14"/>
    <p:sldLayoutId id="2147483696" r:id="rId15"/>
  </p:sldLayoutIdLst>
  <p:hf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88" y="273751"/>
            <a:ext cx="7886626" cy="994544"/>
          </a:xfrm>
          <a:prstGeom prst="rect">
            <a:avLst/>
          </a:prstGeom>
        </p:spPr>
        <p:txBody>
          <a:bodyPr vert="horz" lIns="91422" tIns="45712" rIns="91422" bIns="45712" rtlCol="0" anchor="ctr">
            <a:normAutofit/>
          </a:bodyPr>
          <a:lstStyle/>
          <a:p>
            <a:r>
              <a:rPr lang="en-US" smtClean="0"/>
              <a:t>Click to edit Master title style</a:t>
            </a:r>
            <a:endParaRPr lang="nl-NL" dirty="0"/>
          </a:p>
        </p:txBody>
      </p:sp>
      <p:sp>
        <p:nvSpPr>
          <p:cNvPr id="3" name="Text Placeholder 2"/>
          <p:cNvSpPr>
            <a:spLocks noGrp="1"/>
          </p:cNvSpPr>
          <p:nvPr>
            <p:ph type="body" idx="1"/>
          </p:nvPr>
        </p:nvSpPr>
        <p:spPr>
          <a:xfrm>
            <a:off x="628688" y="1369591"/>
            <a:ext cx="7886626" cy="3263243"/>
          </a:xfrm>
          <a:prstGeom prst="rect">
            <a:avLst/>
          </a:prstGeom>
        </p:spPr>
        <p:txBody>
          <a:bodyPr vert="horz" lIns="91422" tIns="45712" rIns="91422" bIns="4571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pic>
        <p:nvPicPr>
          <p:cNvPr id="4" name="Picture 3"/>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9" name="Picture 8"/>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64439183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 id="2147483751" r:id="rId53"/>
    <p:sldLayoutId id="2147483752" r:id="rId54"/>
    <p:sldLayoutId id="2147483753" r:id="rId55"/>
    <p:sldLayoutId id="2147483754" r:id="rId56"/>
    <p:sldLayoutId id="2147483755" r:id="rId57"/>
    <p:sldLayoutId id="2147483756" r:id="rId58"/>
    <p:sldLayoutId id="2147483757" r:id="rId59"/>
    <p:sldLayoutId id="2147483758" r:id="rId60"/>
    <p:sldLayoutId id="2147483759" r:id="rId61"/>
  </p:sldLayoutIdLst>
  <p:timing>
    <p:tnLst>
      <p:par>
        <p:cTn id="1" dur="indefinite" restart="never" nodeType="tmRoot"/>
      </p:par>
    </p:tnLst>
  </p:timing>
  <p:txStyles>
    <p:titleStyle>
      <a:lvl1pPr algn="l" defTabSz="642767" rtl="0" eaLnBrk="1" latinLnBrk="0" hangingPunct="1">
        <a:lnSpc>
          <a:spcPct val="90000"/>
        </a:lnSpc>
        <a:spcBef>
          <a:spcPct val="0"/>
        </a:spcBef>
        <a:buNone/>
        <a:defRPr sz="3164" b="1" kern="1200" cap="all" baseline="0">
          <a:solidFill>
            <a:schemeClr val="tx1"/>
          </a:solidFill>
          <a:latin typeface="Arial Narrow" panose="020B0606020202030204" pitchFamily="34" charset="0"/>
          <a:ea typeface="+mj-ea"/>
          <a:cs typeface="+mj-cs"/>
        </a:defRPr>
      </a:lvl1pPr>
    </p:titleStyle>
    <p:bodyStyle>
      <a:lvl1pPr marL="160692" indent="-160692" algn="l" defTabSz="642767" rtl="0" eaLnBrk="1" latinLnBrk="0" hangingPunct="1">
        <a:lnSpc>
          <a:spcPct val="90000"/>
        </a:lnSpc>
        <a:spcBef>
          <a:spcPts val="703"/>
        </a:spcBef>
        <a:buFont typeface="Arial" panose="020B0604020202020204" pitchFamily="34" charset="0"/>
        <a:buChar char="•"/>
        <a:defRPr sz="1898" kern="1200">
          <a:solidFill>
            <a:schemeClr val="tx1"/>
          </a:solidFill>
          <a:latin typeface="Arial Narrow" panose="020B0606020202030204" pitchFamily="34" charset="0"/>
          <a:ea typeface="+mn-ea"/>
          <a:cs typeface="+mn-cs"/>
        </a:defRPr>
      </a:lvl1pPr>
      <a:lvl2pPr marL="482075" indent="-160692" algn="l" defTabSz="642767" rtl="0" eaLnBrk="1" latinLnBrk="0" hangingPunct="1">
        <a:lnSpc>
          <a:spcPct val="90000"/>
        </a:lnSpc>
        <a:spcBef>
          <a:spcPts val="352"/>
        </a:spcBef>
        <a:buFont typeface="Arial" panose="020B0604020202020204" pitchFamily="34" charset="0"/>
        <a:buChar char="•"/>
        <a:defRPr sz="1635" kern="1200">
          <a:solidFill>
            <a:schemeClr val="tx1"/>
          </a:solidFill>
          <a:latin typeface="Arial Narrow" panose="020B0606020202030204" pitchFamily="34" charset="0"/>
          <a:ea typeface="+mn-ea"/>
          <a:cs typeface="+mn-cs"/>
        </a:defRPr>
      </a:lvl2pPr>
      <a:lvl3pPr marL="803459" indent="-160692" algn="l" defTabSz="642767" rtl="0" eaLnBrk="1" latinLnBrk="0" hangingPunct="1">
        <a:lnSpc>
          <a:spcPct val="90000"/>
        </a:lnSpc>
        <a:spcBef>
          <a:spcPts val="352"/>
        </a:spcBef>
        <a:buFont typeface="Arial" panose="020B0604020202020204" pitchFamily="34" charset="0"/>
        <a:buChar char="•"/>
        <a:defRPr sz="1476" kern="1200">
          <a:solidFill>
            <a:schemeClr val="tx1"/>
          </a:solidFill>
          <a:latin typeface="Arial Narrow" panose="020B0606020202030204" pitchFamily="34" charset="0"/>
          <a:ea typeface="+mn-ea"/>
          <a:cs typeface="+mn-cs"/>
        </a:defRPr>
      </a:lvl3pPr>
      <a:lvl4pPr marL="1124843"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Arial Narrow" panose="020B0606020202030204" pitchFamily="34" charset="0"/>
          <a:ea typeface="+mn-ea"/>
          <a:cs typeface="+mn-cs"/>
        </a:defRPr>
      </a:lvl4pPr>
      <a:lvl5pPr marL="1285535" indent="0" algn="l" defTabSz="642767" rtl="0" eaLnBrk="1" latinLnBrk="0" hangingPunct="1">
        <a:lnSpc>
          <a:spcPct val="90000"/>
        </a:lnSpc>
        <a:spcBef>
          <a:spcPts val="352"/>
        </a:spcBef>
        <a:buFont typeface="Arial" panose="020B0604020202020204" pitchFamily="34" charset="0"/>
        <a:buNone/>
        <a:defRPr sz="1266" kern="1200">
          <a:solidFill>
            <a:schemeClr val="tx1"/>
          </a:solidFill>
          <a:latin typeface="Arial Narrow" panose="020B0606020202030204" pitchFamily="34" charset="0"/>
          <a:ea typeface="+mn-ea"/>
          <a:cs typeface="+mn-cs"/>
        </a:defRPr>
      </a:lvl5pPr>
      <a:lvl6pPr marL="176761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6pPr>
      <a:lvl7pPr marL="2088994"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7pPr>
      <a:lvl8pPr marL="2410377"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8pPr>
      <a:lvl9pPr marL="273176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9pPr>
    </p:bodyStyle>
    <p:otherStyle>
      <a:defPPr>
        <a:defRPr lang="en-US"/>
      </a:defPPr>
      <a:lvl1pPr marL="0" algn="l" defTabSz="642767" rtl="0" eaLnBrk="1" latinLnBrk="0" hangingPunct="1">
        <a:defRPr sz="1266" kern="1200">
          <a:solidFill>
            <a:schemeClr val="tx1"/>
          </a:solidFill>
          <a:latin typeface="+mn-lt"/>
          <a:ea typeface="+mn-ea"/>
          <a:cs typeface="+mn-cs"/>
        </a:defRPr>
      </a:lvl1pPr>
      <a:lvl2pPr marL="321384" algn="l" defTabSz="642767" rtl="0" eaLnBrk="1" latinLnBrk="0" hangingPunct="1">
        <a:defRPr sz="1266" kern="1200">
          <a:solidFill>
            <a:schemeClr val="tx1"/>
          </a:solidFill>
          <a:latin typeface="+mn-lt"/>
          <a:ea typeface="+mn-ea"/>
          <a:cs typeface="+mn-cs"/>
        </a:defRPr>
      </a:lvl2pPr>
      <a:lvl3pPr marL="642767" algn="l" defTabSz="642767" rtl="0" eaLnBrk="1" latinLnBrk="0" hangingPunct="1">
        <a:defRPr sz="1266" kern="1200">
          <a:solidFill>
            <a:schemeClr val="tx1"/>
          </a:solidFill>
          <a:latin typeface="+mn-lt"/>
          <a:ea typeface="+mn-ea"/>
          <a:cs typeface="+mn-cs"/>
        </a:defRPr>
      </a:lvl3pPr>
      <a:lvl4pPr marL="964151" algn="l" defTabSz="642767" rtl="0" eaLnBrk="1" latinLnBrk="0" hangingPunct="1">
        <a:defRPr sz="1266" kern="1200">
          <a:solidFill>
            <a:schemeClr val="tx1"/>
          </a:solidFill>
          <a:latin typeface="+mn-lt"/>
          <a:ea typeface="+mn-ea"/>
          <a:cs typeface="+mn-cs"/>
        </a:defRPr>
      </a:lvl4pPr>
      <a:lvl5pPr marL="1285535" algn="l" defTabSz="642767" rtl="0" eaLnBrk="1" latinLnBrk="0" hangingPunct="1">
        <a:defRPr sz="1266" kern="1200">
          <a:solidFill>
            <a:schemeClr val="tx1"/>
          </a:solidFill>
          <a:latin typeface="+mn-lt"/>
          <a:ea typeface="+mn-ea"/>
          <a:cs typeface="+mn-cs"/>
        </a:defRPr>
      </a:lvl5pPr>
      <a:lvl6pPr marL="1606918" algn="l" defTabSz="642767" rtl="0" eaLnBrk="1" latinLnBrk="0" hangingPunct="1">
        <a:defRPr sz="1266" kern="1200">
          <a:solidFill>
            <a:schemeClr val="tx1"/>
          </a:solidFill>
          <a:latin typeface="+mn-lt"/>
          <a:ea typeface="+mn-ea"/>
          <a:cs typeface="+mn-cs"/>
        </a:defRPr>
      </a:lvl6pPr>
      <a:lvl7pPr marL="1928302" algn="l" defTabSz="642767" rtl="0" eaLnBrk="1" latinLnBrk="0" hangingPunct="1">
        <a:defRPr sz="1266" kern="1200">
          <a:solidFill>
            <a:schemeClr val="tx1"/>
          </a:solidFill>
          <a:latin typeface="+mn-lt"/>
          <a:ea typeface="+mn-ea"/>
          <a:cs typeface="+mn-cs"/>
        </a:defRPr>
      </a:lvl7pPr>
      <a:lvl8pPr marL="2249685" algn="l" defTabSz="642767" rtl="0" eaLnBrk="1" latinLnBrk="0" hangingPunct="1">
        <a:defRPr sz="1266" kern="1200">
          <a:solidFill>
            <a:schemeClr val="tx1"/>
          </a:solidFill>
          <a:latin typeface="+mn-lt"/>
          <a:ea typeface="+mn-ea"/>
          <a:cs typeface="+mn-cs"/>
        </a:defRPr>
      </a:lvl8pPr>
      <a:lvl9pPr marL="2571069" algn="l" defTabSz="642767" rtl="0" eaLnBrk="1" latinLnBrk="0" hangingPunct="1">
        <a:defRPr sz="126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lucasjellema/jet-composite-component-showroom" TargetMode="External"/><Relationship Id="rId2" Type="http://schemas.openxmlformats.org/officeDocument/2006/relationships/hyperlink" Target="https://developer.oracle.com/javascript/reusable-jet-composite" TargetMode="External"/><Relationship Id="rId1"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hyperlink" Target="https://github.com/lucasjellema/input-country-composite-component"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hyperlink" Target="https://github.com/lucasjellema/input-country-composite-component" TargetMode="External"/><Relationship Id="rId3" Type="http://schemas.openxmlformats.org/officeDocument/2006/relationships/image" Target="../media/image38.png"/><Relationship Id="rId7" Type="http://schemas.openxmlformats.org/officeDocument/2006/relationships/hyperlink" Target="mailto:info@amis.nl" TargetMode="External"/><Relationship Id="rId12" Type="http://schemas.openxmlformats.org/officeDocument/2006/relationships/hyperlink" Target="https://github.com/lucasjellema/jet-composite-component-showroom"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www.amis.nl/" TargetMode="External"/><Relationship Id="rId11" Type="http://schemas.openxmlformats.org/officeDocument/2006/relationships/image" Target="../media/image42.png"/><Relationship Id="rId5" Type="http://schemas.openxmlformats.org/officeDocument/2006/relationships/hyperlink" Target="mailto:lucas.jellema@amis.nl" TargetMode="External"/><Relationship Id="rId10" Type="http://schemas.openxmlformats.org/officeDocument/2006/relationships/image" Target="../media/image41.png"/><Relationship Id="rId4" Type="http://schemas.openxmlformats.org/officeDocument/2006/relationships/hyperlink" Target="http://technology.amis.nl/" TargetMode="External"/><Relationship Id="rId9"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jetcompositecomponentsshowroom-a516817.apaas.us2.oraclecloud.com/"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idx="13"/>
          </p:nvPr>
        </p:nvSpPr>
        <p:spPr>
          <a:xfrm>
            <a:off x="11703" y="810001"/>
            <a:ext cx="9144000" cy="3348000"/>
          </a:xfrm>
        </p:spPr>
      </p:sp>
      <p:sp>
        <p:nvSpPr>
          <p:cNvPr id="6" name="Title 5"/>
          <p:cNvSpPr>
            <a:spLocks noGrp="1"/>
          </p:cNvSpPr>
          <p:nvPr>
            <p:ph type="ctrTitle"/>
          </p:nvPr>
        </p:nvSpPr>
        <p:spPr/>
        <p:txBody>
          <a:bodyPr/>
          <a:lstStyle/>
          <a:p>
            <a:r>
              <a:rPr lang="en-US" dirty="0" smtClean="0"/>
              <a:t>Creating, Publishing and Reusing an Oracle JET Composite</a:t>
            </a:r>
            <a:br>
              <a:rPr lang="en-US" dirty="0" smtClean="0"/>
            </a:br>
            <a:r>
              <a:rPr lang="en-US" dirty="0" smtClean="0"/>
              <a:t>Component</a:t>
            </a:r>
            <a:endParaRPr lang="nl-NL" sz="2400" b="0" dirty="0"/>
          </a:p>
        </p:txBody>
      </p:sp>
      <p:sp>
        <p:nvSpPr>
          <p:cNvPr id="4" name="Footer Placeholder 3"/>
          <p:cNvSpPr>
            <a:spLocks noGrp="1"/>
          </p:cNvSpPr>
          <p:nvPr>
            <p:ph type="ftr" sz="quarter" idx="4294967295"/>
          </p:nvPr>
        </p:nvSpPr>
        <p:spPr>
          <a:xfrm>
            <a:off x="5761038" y="5003800"/>
            <a:ext cx="3240087" cy="107950"/>
          </a:xfrm>
        </p:spPr>
        <p:txBody>
          <a:bodyPr/>
          <a:lstStyle/>
          <a:p>
            <a:r>
              <a:rPr lang="en-US" smtClean="0"/>
              <a:t>50 Shades of Data</a:t>
            </a:r>
            <a:endParaRPr lang="nl-NL" dirty="0"/>
          </a:p>
        </p:txBody>
      </p:sp>
      <p:sp>
        <p:nvSpPr>
          <p:cNvPr id="5" name="Slide Number Placeholder 4"/>
          <p:cNvSpPr>
            <a:spLocks noGrp="1"/>
          </p:cNvSpPr>
          <p:nvPr>
            <p:ph type="sldNum" sz="quarter" idx="4294967295"/>
          </p:nvPr>
        </p:nvSpPr>
        <p:spPr>
          <a:xfrm>
            <a:off x="9001125" y="5003800"/>
            <a:ext cx="142875" cy="107950"/>
          </a:xfrm>
        </p:spPr>
        <p:txBody>
          <a:bodyPr/>
          <a:lstStyle/>
          <a:p>
            <a:fld id="{14F1411D-0280-154F-AEAC-4C20B7AA46B2}" type="slidenum">
              <a:rPr lang="nl-NL" smtClean="0"/>
              <a:t>1</a:t>
            </a:fld>
            <a:endParaRPr lang="nl-NL"/>
          </a:p>
        </p:txBody>
      </p:sp>
      <p:sp>
        <p:nvSpPr>
          <p:cNvPr id="48" name="TextBox 47"/>
          <p:cNvSpPr txBox="1"/>
          <p:nvPr/>
        </p:nvSpPr>
        <p:spPr>
          <a:xfrm>
            <a:off x="719998" y="4264489"/>
            <a:ext cx="4433906" cy="400110"/>
          </a:xfrm>
          <a:prstGeom prst="rect">
            <a:avLst/>
          </a:prstGeom>
          <a:noFill/>
        </p:spPr>
        <p:txBody>
          <a:bodyPr wrap="none" lIns="0" tIns="0" rIns="0" bIns="0" rtlCol="0">
            <a:spAutoFit/>
          </a:bodyPr>
          <a:lstStyle/>
          <a:p>
            <a:r>
              <a:rPr lang="en-US" sz="1300" dirty="0" smtClean="0"/>
              <a:t>Lucas Jellema, CTO of AMIS</a:t>
            </a:r>
          </a:p>
          <a:p>
            <a:r>
              <a:rPr lang="en-US" sz="1300" dirty="0" smtClean="0"/>
              <a:t>nlOUG Tech Experience 2018, Amersfoort, The Netherlands</a:t>
            </a:r>
            <a:endParaRPr lang="nl-NL" sz="1300" dirty="0" err="1" smtClean="0"/>
          </a:p>
        </p:txBody>
      </p:sp>
      <p:pic>
        <p:nvPicPr>
          <p:cNvPr id="1026" name="Picture 2" descr="nl Oracle User Grou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2684" y="134363"/>
            <a:ext cx="1609878" cy="569150"/>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idx="14"/>
          </p:nvPr>
        </p:nvSpPr>
        <p:spPr/>
        <p:txBody>
          <a:bodyPr/>
          <a:lstStyle/>
          <a:p>
            <a:endParaRPr lang="nl-NL"/>
          </a:p>
        </p:txBody>
      </p:sp>
      <p:pic>
        <p:nvPicPr>
          <p:cNvPr id="12" name="Picture 11"/>
          <p:cNvPicPr>
            <a:picLocks noChangeAspect="1"/>
          </p:cNvPicPr>
          <p:nvPr/>
        </p:nvPicPr>
        <p:blipFill>
          <a:blip r:embed="rId4"/>
          <a:stretch>
            <a:fillRect/>
          </a:stretch>
        </p:blipFill>
        <p:spPr>
          <a:xfrm>
            <a:off x="642626" y="973193"/>
            <a:ext cx="4420288" cy="2061760"/>
          </a:xfrm>
          <a:prstGeom prst="rect">
            <a:avLst/>
          </a:prstGeom>
        </p:spPr>
      </p:pic>
    </p:spTree>
    <p:extLst>
      <p:ext uri="{BB962C8B-B14F-4D97-AF65-F5344CB8AC3E}">
        <p14:creationId xmlns:p14="http://schemas.microsoft.com/office/powerpoint/2010/main" val="3829618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1" y="854740"/>
            <a:ext cx="7703999" cy="2520000"/>
          </a:xfrm>
        </p:spPr>
        <p:txBody>
          <a:bodyPr/>
          <a:lstStyle/>
          <a:p>
            <a:r>
              <a:rPr lang="en-US" sz="2000" dirty="0" smtClean="0"/>
              <a:t>Introducing JET Composite Component Architecture (CCA):</a:t>
            </a:r>
            <a:r>
              <a:rPr lang="en-US" dirty="0" smtClean="0"/>
              <a:t/>
            </a:r>
            <a:br>
              <a:rPr lang="en-US" dirty="0" smtClean="0"/>
            </a:br>
            <a:r>
              <a:rPr lang="en-US" dirty="0"/>
              <a:t/>
            </a:r>
            <a:br>
              <a:rPr lang="en-US" dirty="0"/>
            </a:br>
            <a:r>
              <a:rPr lang="en-US" dirty="0" smtClean="0"/>
              <a:t>“</a:t>
            </a:r>
            <a:r>
              <a:rPr lang="en-US" b="0" dirty="0"/>
              <a:t>A composite component is a reusable piece of UI that can be embedded as a custom HTML element and can be composed of other composites, JET components, HTML, JavaScript, or CSS.</a:t>
            </a:r>
            <a:r>
              <a:rPr lang="en-US" dirty="0" smtClean="0"/>
              <a:t>”</a:t>
            </a:r>
            <a:endParaRPr lang="nl-NL" dirty="0"/>
          </a:p>
        </p:txBody>
      </p:sp>
      <p:sp>
        <p:nvSpPr>
          <p:cNvPr id="4" name="Footer Placeholder 3"/>
          <p:cNvSpPr>
            <a:spLocks noGrp="1"/>
          </p:cNvSpPr>
          <p:nvPr>
            <p:ph type="ftr" sz="quarter" idx="11"/>
          </p:nvPr>
        </p:nvSpPr>
        <p:spPr/>
        <p:txBody>
          <a:bodyPr/>
          <a:lstStyle/>
          <a:p>
            <a:r>
              <a:rPr lang="en-US" dirty="0" smtClean="0"/>
              <a:t>Creating Oracle JET Composite </a:t>
            </a:r>
            <a:r>
              <a:rPr lang="en-US" dirty="0" err="1" smtClean="0"/>
              <a:t>Conponents</a:t>
            </a:r>
            <a:r>
              <a:rPr lang="en-US" dirty="0" smtClean="0"/>
              <a:t> with </a:t>
            </a:r>
            <a:r>
              <a:rPr lang="en-US" dirty="0" err="1" smtClean="0"/>
              <a:t>OpenLayers</a:t>
            </a:r>
            <a:r>
              <a:rPr lang="nl-NL" dirty="0" smtClean="0"/>
              <a: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10</a:t>
            </a:fld>
            <a:endParaRPr lang="nl-NL"/>
          </a:p>
        </p:txBody>
      </p:sp>
    </p:spTree>
    <p:extLst>
      <p:ext uri="{BB962C8B-B14F-4D97-AF65-F5344CB8AC3E}">
        <p14:creationId xmlns:p14="http://schemas.microsoft.com/office/powerpoint/2010/main" val="25891173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JET Composite Component</a:t>
            </a:r>
            <a:endParaRPr lang="nl-NL" dirty="0"/>
          </a:p>
        </p:txBody>
      </p:sp>
      <p:sp>
        <p:nvSpPr>
          <p:cNvPr id="6" name="Content Placeholder 5"/>
          <p:cNvSpPr>
            <a:spLocks noGrp="1"/>
          </p:cNvSpPr>
          <p:nvPr>
            <p:ph idx="1"/>
          </p:nvPr>
        </p:nvSpPr>
        <p:spPr>
          <a:xfrm>
            <a:off x="720003" y="936000"/>
            <a:ext cx="7166697" cy="3780000"/>
          </a:xfrm>
        </p:spPr>
        <p:txBody>
          <a:bodyPr/>
          <a:lstStyle/>
          <a:p>
            <a:r>
              <a:rPr lang="en-US" dirty="0" smtClean="0"/>
              <a:t>A reusable building block – encapsulated with a well defined interface</a:t>
            </a:r>
          </a:p>
          <a:p>
            <a:r>
              <a:rPr lang="en-US" dirty="0" smtClean="0"/>
              <a:t>Created using HTML, CSS, JavaScript, JET resources, other CCA components</a:t>
            </a:r>
          </a:p>
          <a:p>
            <a:r>
              <a:rPr lang="en-US" dirty="0" smtClean="0"/>
              <a:t>Packaged in a Zip file that can be shared with any application and any team</a:t>
            </a:r>
          </a:p>
          <a:p>
            <a:r>
              <a:rPr lang="en-US" dirty="0" smtClean="0"/>
              <a:t>Easily ‘injected’ into a JET application</a:t>
            </a:r>
          </a:p>
          <a:p>
            <a:pPr lvl="1"/>
            <a:r>
              <a:rPr lang="en-US" dirty="0" smtClean="0"/>
              <a:t>copy contents of zip-file to specific directory</a:t>
            </a:r>
          </a:p>
          <a:p>
            <a:r>
              <a:rPr lang="en-US" dirty="0" smtClean="0"/>
              <a:t>And easily used in a page</a:t>
            </a:r>
          </a:p>
          <a:p>
            <a:pPr lvl="1"/>
            <a:r>
              <a:rPr lang="en-US" dirty="0" smtClean="0"/>
              <a:t>Add tag to View</a:t>
            </a:r>
          </a:p>
          <a:p>
            <a:pPr lvl="1"/>
            <a:r>
              <a:rPr lang="en-US" dirty="0" smtClean="0"/>
              <a:t>Load module in </a:t>
            </a:r>
            <a:r>
              <a:rPr lang="en-US" dirty="0" err="1" smtClean="0"/>
              <a:t>ViewModel</a:t>
            </a:r>
            <a:endParaRPr lang="nl-NL" dirty="0"/>
          </a:p>
        </p:txBody>
      </p:sp>
      <p:sp>
        <p:nvSpPr>
          <p:cNvPr id="3" name="Footer Placeholder 2"/>
          <p:cNvSpPr>
            <a:spLocks noGrp="1"/>
          </p:cNvSpPr>
          <p:nvPr>
            <p:ph type="ftr" sz="quarter" idx="11"/>
          </p:nvPr>
        </p:nvSpPr>
        <p:spPr/>
        <p:txBody>
          <a:bodyPr/>
          <a:lstStyle/>
          <a:p>
            <a:r>
              <a:rPr lang="en-US" noProof="0" dirty="0" smtClean="0"/>
              <a:t>Creating Oracle JET Composite </a:t>
            </a:r>
            <a:r>
              <a:rPr lang="en-US" noProof="0" dirty="0" err="1" smtClean="0"/>
              <a:t>Conponents</a:t>
            </a:r>
            <a:r>
              <a:rPr lang="en-US" noProof="0" dirty="0" smtClean="0"/>
              <a:t> with </a:t>
            </a:r>
            <a:r>
              <a:rPr lang="en-US" noProof="0" dirty="0" err="1" smtClean="0"/>
              <a:t>OpenLayers</a:t>
            </a:r>
            <a:r>
              <a:rPr lang="nl-NL" noProof="0" dirty="0" smtClean="0"/>
              <a:t>?</a:t>
            </a:r>
            <a:endParaRPr lang="nl-NL" noProof="0" dirty="0"/>
          </a:p>
        </p:txBody>
      </p:sp>
      <p:sp>
        <p:nvSpPr>
          <p:cNvPr id="4" name="Slide Number Placeholder 3"/>
          <p:cNvSpPr>
            <a:spLocks noGrp="1"/>
          </p:cNvSpPr>
          <p:nvPr>
            <p:ph type="sldNum" sz="quarter" idx="12"/>
          </p:nvPr>
        </p:nvSpPr>
        <p:spPr/>
        <p:txBody>
          <a:bodyPr/>
          <a:lstStyle/>
          <a:p>
            <a:fld id="{14F1411D-0280-154F-AEAC-4C20B7AA46B2}" type="slidenum">
              <a:rPr lang="nl-NL" noProof="0" smtClean="0"/>
              <a:t>11</a:t>
            </a:fld>
            <a:endParaRPr lang="nl-NL" noProof="0" dirty="0"/>
          </a:p>
        </p:txBody>
      </p:sp>
      <p:sp>
        <p:nvSpPr>
          <p:cNvPr id="7" name="Rounded Rectangle 6"/>
          <p:cNvSpPr/>
          <p:nvPr/>
        </p:nvSpPr>
        <p:spPr>
          <a:xfrm>
            <a:off x="4303351" y="2453723"/>
            <a:ext cx="1604506" cy="6613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JET CCA</a:t>
            </a:r>
          </a:p>
          <a:p>
            <a:pPr algn="ctr"/>
            <a:r>
              <a:rPr lang="en-US" b="1" dirty="0" err="1" smtClean="0"/>
              <a:t>InputSmiley</a:t>
            </a:r>
            <a:endParaRPr lang="nl-NL" b="1" dirty="0"/>
          </a:p>
        </p:txBody>
      </p:sp>
      <p:sp>
        <p:nvSpPr>
          <p:cNvPr id="8" name="Rectangle 7"/>
          <p:cNvSpPr/>
          <p:nvPr/>
        </p:nvSpPr>
        <p:spPr>
          <a:xfrm>
            <a:off x="1763486" y="3486150"/>
            <a:ext cx="3204514" cy="12298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My JET Application</a:t>
            </a:r>
          </a:p>
          <a:p>
            <a:pPr algn="ctr"/>
            <a:endParaRPr lang="en-US" dirty="0" smtClean="0"/>
          </a:p>
          <a:p>
            <a:pPr algn="ctr"/>
            <a:endParaRPr lang="en-US" dirty="0"/>
          </a:p>
          <a:p>
            <a:pPr algn="ctr"/>
            <a:endParaRPr lang="nl-NL" dirty="0"/>
          </a:p>
        </p:txBody>
      </p:sp>
      <p:sp>
        <p:nvSpPr>
          <p:cNvPr id="9" name="Rectangle 8"/>
          <p:cNvSpPr/>
          <p:nvPr/>
        </p:nvSpPr>
        <p:spPr>
          <a:xfrm>
            <a:off x="5442858" y="3486150"/>
            <a:ext cx="3204514" cy="122985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Your JET Application</a:t>
            </a:r>
          </a:p>
          <a:p>
            <a:pPr algn="ctr"/>
            <a:endParaRPr lang="en-US" dirty="0" smtClean="0"/>
          </a:p>
          <a:p>
            <a:pPr algn="ctr"/>
            <a:endParaRPr lang="en-US" dirty="0"/>
          </a:p>
          <a:p>
            <a:pPr algn="ctr"/>
            <a:endParaRPr lang="nl-NL" dirty="0"/>
          </a:p>
        </p:txBody>
      </p:sp>
      <p:cxnSp>
        <p:nvCxnSpPr>
          <p:cNvPr id="11" name="Elbow Connector 10"/>
          <p:cNvCxnSpPr>
            <a:stCxn id="7" idx="2"/>
          </p:cNvCxnSpPr>
          <p:nvPr/>
        </p:nvCxnSpPr>
        <p:spPr>
          <a:xfrm rot="5400000">
            <a:off x="4272302" y="3267772"/>
            <a:ext cx="986045" cy="680561"/>
          </a:xfrm>
          <a:prstGeom prst="bentConnector3">
            <a:avLst>
              <a:gd name="adj1" fmla="val 23505"/>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3967178" y="4112907"/>
            <a:ext cx="867363" cy="2956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JET CCA</a:t>
            </a:r>
          </a:p>
          <a:p>
            <a:pPr algn="ctr"/>
            <a:r>
              <a:rPr lang="en-US" sz="800" b="1" dirty="0" err="1" smtClean="0"/>
              <a:t>InputSmiley</a:t>
            </a:r>
            <a:endParaRPr lang="nl-NL" sz="800" b="1" dirty="0"/>
          </a:p>
        </p:txBody>
      </p:sp>
      <p:sp>
        <p:nvSpPr>
          <p:cNvPr id="15" name="Rounded Rectangle 14"/>
          <p:cNvSpPr/>
          <p:nvPr/>
        </p:nvSpPr>
        <p:spPr>
          <a:xfrm>
            <a:off x="5577801" y="4112907"/>
            <a:ext cx="867363" cy="2956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JET CCA</a:t>
            </a:r>
          </a:p>
          <a:p>
            <a:pPr algn="ctr"/>
            <a:r>
              <a:rPr lang="en-US" sz="800" b="1" dirty="0" err="1" smtClean="0"/>
              <a:t>InputSmiley</a:t>
            </a:r>
            <a:endParaRPr lang="nl-NL" sz="800" b="1" dirty="0"/>
          </a:p>
        </p:txBody>
      </p:sp>
      <p:cxnSp>
        <p:nvCxnSpPr>
          <p:cNvPr id="17" name="Elbow Connector 16"/>
          <p:cNvCxnSpPr>
            <a:stCxn id="7" idx="2"/>
          </p:cNvCxnSpPr>
          <p:nvPr/>
        </p:nvCxnSpPr>
        <p:spPr>
          <a:xfrm rot="16200000" flipH="1">
            <a:off x="5065521" y="3155112"/>
            <a:ext cx="986045" cy="905879"/>
          </a:xfrm>
          <a:prstGeom prst="bentConnector3">
            <a:avLst>
              <a:gd name="adj1" fmla="val 23505"/>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6723680" y="4024993"/>
            <a:ext cx="771134" cy="59599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smtClean="0"/>
              <a:t>Page A</a:t>
            </a:r>
          </a:p>
          <a:p>
            <a:pPr algn="ctr"/>
            <a:endParaRPr lang="en-US" sz="1200" dirty="0"/>
          </a:p>
          <a:p>
            <a:pPr algn="ctr"/>
            <a:endParaRPr lang="nl-NL" sz="1200" dirty="0"/>
          </a:p>
        </p:txBody>
      </p:sp>
      <p:sp>
        <p:nvSpPr>
          <p:cNvPr id="20" name="Rectangle 19"/>
          <p:cNvSpPr/>
          <p:nvPr/>
        </p:nvSpPr>
        <p:spPr>
          <a:xfrm>
            <a:off x="7629558" y="4024993"/>
            <a:ext cx="794442" cy="59599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smtClean="0"/>
              <a:t>Page B</a:t>
            </a:r>
          </a:p>
          <a:p>
            <a:pPr algn="ctr"/>
            <a:endParaRPr lang="en-US" sz="1200" dirty="0"/>
          </a:p>
          <a:p>
            <a:pPr algn="ctr"/>
            <a:endParaRPr lang="nl-NL" sz="1200" dirty="0"/>
          </a:p>
        </p:txBody>
      </p:sp>
      <p:sp>
        <p:nvSpPr>
          <p:cNvPr id="21" name="Rounded Rectangle 20"/>
          <p:cNvSpPr/>
          <p:nvPr/>
        </p:nvSpPr>
        <p:spPr>
          <a:xfrm>
            <a:off x="6792688" y="4274004"/>
            <a:ext cx="636814" cy="2326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&lt;input-smiley&gt;</a:t>
            </a:r>
            <a:endParaRPr lang="nl-NL" sz="800" dirty="0"/>
          </a:p>
        </p:txBody>
      </p:sp>
      <p:sp>
        <p:nvSpPr>
          <p:cNvPr id="22" name="Rounded Rectangle 21"/>
          <p:cNvSpPr/>
          <p:nvPr/>
        </p:nvSpPr>
        <p:spPr>
          <a:xfrm>
            <a:off x="7725986" y="4252559"/>
            <a:ext cx="636814" cy="826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smtClean="0"/>
              <a:t>&lt;input-smiley&gt;</a:t>
            </a:r>
            <a:endParaRPr lang="nl-NL" sz="500" dirty="0"/>
          </a:p>
        </p:txBody>
      </p:sp>
      <p:sp>
        <p:nvSpPr>
          <p:cNvPr id="23" name="Rounded Rectangle 22"/>
          <p:cNvSpPr/>
          <p:nvPr/>
        </p:nvSpPr>
        <p:spPr>
          <a:xfrm>
            <a:off x="7725986" y="4357689"/>
            <a:ext cx="636814" cy="826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smtClean="0"/>
              <a:t>&lt;input-smiley&gt;</a:t>
            </a:r>
            <a:endParaRPr lang="nl-NL" sz="500" dirty="0"/>
          </a:p>
        </p:txBody>
      </p:sp>
      <p:sp>
        <p:nvSpPr>
          <p:cNvPr id="24" name="Rounded Rectangle 23"/>
          <p:cNvSpPr/>
          <p:nvPr/>
        </p:nvSpPr>
        <p:spPr>
          <a:xfrm>
            <a:off x="7725986" y="4462819"/>
            <a:ext cx="636814" cy="826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smtClean="0"/>
              <a:t>&lt;input-smiley&gt;</a:t>
            </a:r>
            <a:endParaRPr lang="nl-NL" sz="500" dirty="0"/>
          </a:p>
        </p:txBody>
      </p:sp>
      <p:sp>
        <p:nvSpPr>
          <p:cNvPr id="25" name="Rectangle 24"/>
          <p:cNvSpPr/>
          <p:nvPr/>
        </p:nvSpPr>
        <p:spPr>
          <a:xfrm>
            <a:off x="1929605" y="4037239"/>
            <a:ext cx="771134" cy="595993"/>
          </a:xfrm>
          <a:prstGeom prst="rect">
            <a:avLst/>
          </a:prstGeom>
          <a:solidFill>
            <a:schemeClr val="tx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smtClean="0"/>
              <a:t>Page 1</a:t>
            </a:r>
          </a:p>
          <a:p>
            <a:pPr algn="ctr"/>
            <a:endParaRPr lang="en-US" sz="1200" dirty="0"/>
          </a:p>
          <a:p>
            <a:pPr algn="ctr"/>
            <a:endParaRPr lang="nl-NL" sz="1200" dirty="0"/>
          </a:p>
        </p:txBody>
      </p:sp>
      <p:sp>
        <p:nvSpPr>
          <p:cNvPr id="26" name="Rectangle 25"/>
          <p:cNvSpPr/>
          <p:nvPr/>
        </p:nvSpPr>
        <p:spPr>
          <a:xfrm>
            <a:off x="2835483" y="4037239"/>
            <a:ext cx="794442" cy="595993"/>
          </a:xfrm>
          <a:prstGeom prst="rect">
            <a:avLst/>
          </a:prstGeom>
          <a:solidFill>
            <a:schemeClr val="tx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smtClean="0"/>
              <a:t>Page 2</a:t>
            </a:r>
          </a:p>
          <a:p>
            <a:pPr algn="ctr"/>
            <a:endParaRPr lang="en-US" sz="1200" dirty="0"/>
          </a:p>
          <a:p>
            <a:pPr algn="ctr"/>
            <a:endParaRPr lang="nl-NL" sz="1200" dirty="0"/>
          </a:p>
        </p:txBody>
      </p:sp>
      <p:sp>
        <p:nvSpPr>
          <p:cNvPr id="27" name="Rounded Rectangle 26"/>
          <p:cNvSpPr/>
          <p:nvPr/>
        </p:nvSpPr>
        <p:spPr>
          <a:xfrm>
            <a:off x="1998613" y="4286250"/>
            <a:ext cx="636814" cy="2326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&lt;input-smiley&gt;</a:t>
            </a:r>
            <a:endParaRPr lang="nl-NL" sz="800" dirty="0"/>
          </a:p>
        </p:txBody>
      </p:sp>
      <p:sp>
        <p:nvSpPr>
          <p:cNvPr id="28" name="Rounded Rectangle 27"/>
          <p:cNvSpPr/>
          <p:nvPr/>
        </p:nvSpPr>
        <p:spPr>
          <a:xfrm>
            <a:off x="2931911" y="4264805"/>
            <a:ext cx="636814" cy="826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smtClean="0"/>
              <a:t>&lt;input-smiley&gt;</a:t>
            </a:r>
            <a:endParaRPr lang="nl-NL" sz="500" dirty="0"/>
          </a:p>
        </p:txBody>
      </p:sp>
      <p:sp>
        <p:nvSpPr>
          <p:cNvPr id="29" name="Rounded Rectangle 28"/>
          <p:cNvSpPr/>
          <p:nvPr/>
        </p:nvSpPr>
        <p:spPr>
          <a:xfrm>
            <a:off x="2931911" y="4369935"/>
            <a:ext cx="636814" cy="826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smtClean="0"/>
              <a:t>&lt;input-smiley&gt;</a:t>
            </a:r>
            <a:endParaRPr lang="nl-NL" sz="500" dirty="0"/>
          </a:p>
        </p:txBody>
      </p:sp>
    </p:spTree>
    <p:extLst>
      <p:ext uri="{BB962C8B-B14F-4D97-AF65-F5344CB8AC3E}">
        <p14:creationId xmlns:p14="http://schemas.microsoft.com/office/powerpoint/2010/main" val="613597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
                                            <p:txEl>
                                              <p:pRg st="6" end="6"/>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7" grpId="0" animBg="1"/>
      <p:bldP spid="8" grpId="0" animBg="1"/>
      <p:bldP spid="9" grpId="0" animBg="1"/>
      <p:bldP spid="14" grpId="0" animBg="1"/>
      <p:bldP spid="15"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Constitution of a JET Composite Component</a:t>
            </a:r>
            <a:endParaRPr lang="nl-NL" dirty="0"/>
          </a:p>
        </p:txBody>
      </p:sp>
      <p:sp>
        <p:nvSpPr>
          <p:cNvPr id="4" name="Footer Placeholder 3"/>
          <p:cNvSpPr>
            <a:spLocks noGrp="1"/>
          </p:cNvSpPr>
          <p:nvPr>
            <p:ph type="ftr" sz="quarter" idx="11"/>
          </p:nvPr>
        </p:nvSpPr>
        <p:spPr/>
        <p:txBody>
          <a:bodyPr/>
          <a:lstStyle/>
          <a:p>
            <a:r>
              <a:rPr lang="en-US" dirty="0" smtClean="0"/>
              <a:t>Creating Oracle JET Composite </a:t>
            </a:r>
            <a:r>
              <a:rPr lang="en-US" dirty="0" err="1" smtClean="0"/>
              <a:t>Conponents</a:t>
            </a:r>
            <a:r>
              <a:rPr lang="en-US" dirty="0" smtClean="0"/>
              <a:t> with </a:t>
            </a:r>
            <a:r>
              <a:rPr lang="en-US" dirty="0" err="1" smtClean="0"/>
              <a:t>OpenLayers</a:t>
            </a:r>
            <a:r>
              <a:rPr lang="nl-NL" dirty="0" smtClean="0"/>
              <a: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12</a:t>
            </a:fld>
            <a:endParaRPr lang="nl-NL"/>
          </a:p>
        </p:txBody>
      </p:sp>
      <p:sp>
        <p:nvSpPr>
          <p:cNvPr id="6" name="Rounded Rectangle 5"/>
          <p:cNvSpPr/>
          <p:nvPr/>
        </p:nvSpPr>
        <p:spPr>
          <a:xfrm>
            <a:off x="2278607" y="1195391"/>
            <a:ext cx="4710021" cy="30500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JET CCA</a:t>
            </a:r>
          </a:p>
          <a:p>
            <a:pPr algn="ctr"/>
            <a:r>
              <a:rPr lang="en-US" sz="2800" b="1" dirty="0" smtClean="0"/>
              <a:t>Component</a:t>
            </a:r>
          </a:p>
          <a:p>
            <a:pPr algn="ctr"/>
            <a:endParaRPr lang="en-US" sz="2800" b="1" dirty="0"/>
          </a:p>
          <a:p>
            <a:pPr algn="ctr"/>
            <a:endParaRPr lang="en-US" sz="2800" b="1" dirty="0" smtClean="0"/>
          </a:p>
          <a:p>
            <a:pPr algn="ctr"/>
            <a:endParaRPr lang="en-US" sz="2800" b="1" dirty="0"/>
          </a:p>
          <a:p>
            <a:pPr algn="ctr"/>
            <a:endParaRPr lang="nl-NL" sz="2800" b="1" dirty="0"/>
          </a:p>
        </p:txBody>
      </p:sp>
      <p:sp>
        <p:nvSpPr>
          <p:cNvPr id="7" name="Right Arrow 6"/>
          <p:cNvSpPr/>
          <p:nvPr/>
        </p:nvSpPr>
        <p:spPr>
          <a:xfrm>
            <a:off x="6368143" y="1632858"/>
            <a:ext cx="2318657" cy="111850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UI (HTML + CSS)</a:t>
            </a:r>
            <a:endParaRPr lang="nl-NL" dirty="0"/>
          </a:p>
        </p:txBody>
      </p:sp>
      <p:sp>
        <p:nvSpPr>
          <p:cNvPr id="8" name="Right Arrow 7"/>
          <p:cNvSpPr/>
          <p:nvPr/>
        </p:nvSpPr>
        <p:spPr>
          <a:xfrm>
            <a:off x="6368142" y="2830286"/>
            <a:ext cx="2318657" cy="111850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Events, Property Updates, Function calls</a:t>
            </a:r>
            <a:endParaRPr lang="nl-NL" dirty="0"/>
          </a:p>
        </p:txBody>
      </p:sp>
    </p:spTree>
    <p:extLst>
      <p:ext uri="{BB962C8B-B14F-4D97-AF65-F5344CB8AC3E}">
        <p14:creationId xmlns:p14="http://schemas.microsoft.com/office/powerpoint/2010/main" val="3748586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Constitution of a JET Composite Component</a:t>
            </a:r>
            <a:endParaRPr lang="nl-NL" dirty="0"/>
          </a:p>
        </p:txBody>
      </p:sp>
      <p:sp>
        <p:nvSpPr>
          <p:cNvPr id="4" name="Footer Placeholder 3"/>
          <p:cNvSpPr>
            <a:spLocks noGrp="1"/>
          </p:cNvSpPr>
          <p:nvPr>
            <p:ph type="ftr" sz="quarter" idx="11"/>
          </p:nvPr>
        </p:nvSpPr>
        <p:spPr/>
        <p:txBody>
          <a:bodyPr/>
          <a:lstStyle/>
          <a:p>
            <a:r>
              <a:rPr lang="en-US" dirty="0" smtClean="0"/>
              <a:t>Creating Oracle JET Composite </a:t>
            </a:r>
            <a:r>
              <a:rPr lang="en-US" dirty="0" err="1" smtClean="0"/>
              <a:t>Conponents</a:t>
            </a:r>
            <a:r>
              <a:rPr lang="en-US" dirty="0" smtClean="0"/>
              <a:t> with </a:t>
            </a:r>
            <a:r>
              <a:rPr lang="en-US" dirty="0" err="1" smtClean="0"/>
              <a:t>OpenLayers</a:t>
            </a:r>
            <a:r>
              <a:rPr lang="nl-NL" dirty="0" smtClean="0"/>
              <a: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13</a:t>
            </a:fld>
            <a:endParaRPr lang="nl-NL"/>
          </a:p>
        </p:txBody>
      </p:sp>
      <p:sp>
        <p:nvSpPr>
          <p:cNvPr id="6" name="Rounded Rectangle 5"/>
          <p:cNvSpPr/>
          <p:nvPr/>
        </p:nvSpPr>
        <p:spPr>
          <a:xfrm>
            <a:off x="2278607" y="1195391"/>
            <a:ext cx="4710021" cy="30500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JET CCA</a:t>
            </a:r>
          </a:p>
          <a:p>
            <a:pPr algn="ctr"/>
            <a:r>
              <a:rPr lang="en-US" sz="2800" b="1" dirty="0" smtClean="0"/>
              <a:t>Component</a:t>
            </a:r>
          </a:p>
          <a:p>
            <a:pPr algn="ctr"/>
            <a:endParaRPr lang="en-US" sz="2800" b="1" dirty="0"/>
          </a:p>
          <a:p>
            <a:pPr algn="ctr"/>
            <a:endParaRPr lang="en-US" sz="2800" b="1" dirty="0" smtClean="0"/>
          </a:p>
          <a:p>
            <a:pPr algn="ctr"/>
            <a:endParaRPr lang="en-US" sz="2800" b="1" dirty="0"/>
          </a:p>
          <a:p>
            <a:pPr algn="ctr"/>
            <a:endParaRPr lang="nl-NL" sz="2800" b="1" dirty="0"/>
          </a:p>
        </p:txBody>
      </p:sp>
      <p:sp>
        <p:nvSpPr>
          <p:cNvPr id="7" name="Right Arrow 6"/>
          <p:cNvSpPr/>
          <p:nvPr/>
        </p:nvSpPr>
        <p:spPr>
          <a:xfrm>
            <a:off x="6368143" y="1632858"/>
            <a:ext cx="2318657" cy="111850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UI (HTML + CSS)</a:t>
            </a:r>
            <a:endParaRPr lang="nl-NL" dirty="0"/>
          </a:p>
        </p:txBody>
      </p:sp>
      <p:sp>
        <p:nvSpPr>
          <p:cNvPr id="8" name="Right Arrow 7"/>
          <p:cNvSpPr/>
          <p:nvPr/>
        </p:nvSpPr>
        <p:spPr>
          <a:xfrm>
            <a:off x="6368142" y="2830286"/>
            <a:ext cx="2318657" cy="111850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Events, Property Updates, Function calls</a:t>
            </a:r>
            <a:endParaRPr lang="nl-NL" dirty="0"/>
          </a:p>
        </p:txBody>
      </p:sp>
      <p:sp>
        <p:nvSpPr>
          <p:cNvPr id="9" name="Rounded Rectangle 8"/>
          <p:cNvSpPr/>
          <p:nvPr/>
        </p:nvSpPr>
        <p:spPr>
          <a:xfrm>
            <a:off x="4400550" y="2351317"/>
            <a:ext cx="1387929" cy="534749"/>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r>
              <a:rPr lang="en-US" dirty="0" smtClean="0"/>
              <a:t>iew.html</a:t>
            </a:r>
            <a:endParaRPr lang="nl-NL" dirty="0"/>
          </a:p>
        </p:txBody>
      </p:sp>
      <p:sp>
        <p:nvSpPr>
          <p:cNvPr id="10" name="Rounded Rectangle 9"/>
          <p:cNvSpPr/>
          <p:nvPr/>
        </p:nvSpPr>
        <p:spPr>
          <a:xfrm>
            <a:off x="4400550" y="2997977"/>
            <a:ext cx="1387929" cy="534749"/>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styles.css</a:t>
            </a:r>
            <a:endParaRPr lang="nl-NL" dirty="0"/>
          </a:p>
        </p:txBody>
      </p:sp>
      <p:sp>
        <p:nvSpPr>
          <p:cNvPr id="11" name="Rounded Rectangle 10"/>
          <p:cNvSpPr/>
          <p:nvPr/>
        </p:nvSpPr>
        <p:spPr>
          <a:xfrm>
            <a:off x="4400550" y="3644637"/>
            <a:ext cx="1387929" cy="534749"/>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viewModel.js</a:t>
            </a:r>
            <a:endParaRPr lang="nl-NL" dirty="0"/>
          </a:p>
        </p:txBody>
      </p:sp>
      <p:sp>
        <p:nvSpPr>
          <p:cNvPr id="12" name="Rounded Rectangle 11"/>
          <p:cNvSpPr/>
          <p:nvPr/>
        </p:nvSpPr>
        <p:spPr>
          <a:xfrm>
            <a:off x="2584381" y="2351317"/>
            <a:ext cx="1387929" cy="534749"/>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loader.js</a:t>
            </a:r>
            <a:endParaRPr lang="nl-NL" dirty="0"/>
          </a:p>
        </p:txBody>
      </p:sp>
      <p:sp>
        <p:nvSpPr>
          <p:cNvPr id="13" name="Rounded Rectangle 12"/>
          <p:cNvSpPr/>
          <p:nvPr/>
        </p:nvSpPr>
        <p:spPr>
          <a:xfrm>
            <a:off x="1853294" y="2993886"/>
            <a:ext cx="2119016" cy="534749"/>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a:t>
            </a:r>
            <a:r>
              <a:rPr lang="en-US" dirty="0" err="1" smtClean="0"/>
              <a:t>omponent.json</a:t>
            </a:r>
            <a:endParaRPr lang="nl-NL" dirty="0"/>
          </a:p>
        </p:txBody>
      </p:sp>
      <p:sp>
        <p:nvSpPr>
          <p:cNvPr id="14" name="Rounded Rectangle 13"/>
          <p:cNvSpPr/>
          <p:nvPr/>
        </p:nvSpPr>
        <p:spPr>
          <a:xfrm>
            <a:off x="2584379" y="3636455"/>
            <a:ext cx="1387929" cy="534749"/>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Other Resources</a:t>
            </a:r>
            <a:endParaRPr lang="nl-NL" dirty="0"/>
          </a:p>
        </p:txBody>
      </p:sp>
    </p:spTree>
    <p:extLst>
      <p:ext uri="{BB962C8B-B14F-4D97-AF65-F5344CB8AC3E}">
        <p14:creationId xmlns:p14="http://schemas.microsoft.com/office/powerpoint/2010/main" val="2616792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Constitution of a JET Composite Component</a:t>
            </a:r>
            <a:endParaRPr lang="nl-NL" dirty="0"/>
          </a:p>
        </p:txBody>
      </p:sp>
      <p:sp>
        <p:nvSpPr>
          <p:cNvPr id="4" name="Footer Placeholder 3"/>
          <p:cNvSpPr>
            <a:spLocks noGrp="1"/>
          </p:cNvSpPr>
          <p:nvPr>
            <p:ph type="ftr" sz="quarter" idx="11"/>
          </p:nvPr>
        </p:nvSpPr>
        <p:spPr/>
        <p:txBody>
          <a:bodyPr/>
          <a:lstStyle/>
          <a:p>
            <a:r>
              <a:rPr lang="en-US" dirty="0" smtClean="0"/>
              <a:t>Creating Oracle JET Composite </a:t>
            </a:r>
            <a:r>
              <a:rPr lang="en-US" dirty="0" err="1" smtClean="0"/>
              <a:t>Conponents</a:t>
            </a:r>
            <a:r>
              <a:rPr lang="en-US" dirty="0" smtClean="0"/>
              <a:t> with </a:t>
            </a:r>
            <a:r>
              <a:rPr lang="en-US" dirty="0" err="1" smtClean="0"/>
              <a:t>OpenLayers</a:t>
            </a:r>
            <a:r>
              <a:rPr lang="nl-NL" dirty="0" smtClean="0"/>
              <a: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14</a:t>
            </a:fld>
            <a:endParaRPr lang="nl-NL"/>
          </a:p>
        </p:txBody>
      </p:sp>
      <p:sp>
        <p:nvSpPr>
          <p:cNvPr id="6" name="Rounded Rectangle 5"/>
          <p:cNvSpPr/>
          <p:nvPr/>
        </p:nvSpPr>
        <p:spPr>
          <a:xfrm>
            <a:off x="2278607" y="1195391"/>
            <a:ext cx="4710021" cy="30500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JET CCA</a:t>
            </a:r>
          </a:p>
          <a:p>
            <a:pPr algn="ctr"/>
            <a:r>
              <a:rPr lang="en-US" sz="2800" b="1" dirty="0" smtClean="0"/>
              <a:t>Component</a:t>
            </a:r>
          </a:p>
          <a:p>
            <a:pPr algn="ctr"/>
            <a:endParaRPr lang="en-US" sz="2800" b="1" dirty="0"/>
          </a:p>
          <a:p>
            <a:pPr algn="ctr"/>
            <a:endParaRPr lang="en-US" sz="2800" b="1" dirty="0" smtClean="0"/>
          </a:p>
          <a:p>
            <a:pPr algn="ctr"/>
            <a:endParaRPr lang="en-US" sz="2800" b="1" dirty="0"/>
          </a:p>
          <a:p>
            <a:pPr algn="ctr"/>
            <a:endParaRPr lang="nl-NL" sz="2800" b="1" dirty="0"/>
          </a:p>
        </p:txBody>
      </p:sp>
      <p:sp>
        <p:nvSpPr>
          <p:cNvPr id="7" name="Right Arrow 6"/>
          <p:cNvSpPr/>
          <p:nvPr/>
        </p:nvSpPr>
        <p:spPr>
          <a:xfrm>
            <a:off x="6368143" y="1632858"/>
            <a:ext cx="2318657" cy="111850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UI (HTML + CSS)</a:t>
            </a:r>
            <a:endParaRPr lang="nl-NL" dirty="0"/>
          </a:p>
        </p:txBody>
      </p:sp>
      <p:sp>
        <p:nvSpPr>
          <p:cNvPr id="8" name="Right Arrow 7"/>
          <p:cNvSpPr/>
          <p:nvPr/>
        </p:nvSpPr>
        <p:spPr>
          <a:xfrm>
            <a:off x="6368142" y="2830286"/>
            <a:ext cx="2318657" cy="111850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Events, Property Updates, Function calls</a:t>
            </a:r>
            <a:endParaRPr lang="nl-NL" dirty="0"/>
          </a:p>
        </p:txBody>
      </p:sp>
      <p:sp>
        <p:nvSpPr>
          <p:cNvPr id="9" name="Rounded Rectangle 8"/>
          <p:cNvSpPr/>
          <p:nvPr/>
        </p:nvSpPr>
        <p:spPr>
          <a:xfrm>
            <a:off x="4400550" y="2351317"/>
            <a:ext cx="1387929" cy="534749"/>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r>
              <a:rPr lang="en-US" dirty="0" smtClean="0"/>
              <a:t>iew.html</a:t>
            </a:r>
            <a:endParaRPr lang="nl-NL" dirty="0"/>
          </a:p>
        </p:txBody>
      </p:sp>
      <p:sp>
        <p:nvSpPr>
          <p:cNvPr id="10" name="Rounded Rectangle 9"/>
          <p:cNvSpPr/>
          <p:nvPr/>
        </p:nvSpPr>
        <p:spPr>
          <a:xfrm>
            <a:off x="4400550" y="2997977"/>
            <a:ext cx="1387929" cy="534749"/>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styles.css</a:t>
            </a:r>
            <a:endParaRPr lang="nl-NL" dirty="0"/>
          </a:p>
        </p:txBody>
      </p:sp>
      <p:sp>
        <p:nvSpPr>
          <p:cNvPr id="11" name="Rounded Rectangle 10"/>
          <p:cNvSpPr/>
          <p:nvPr/>
        </p:nvSpPr>
        <p:spPr>
          <a:xfrm>
            <a:off x="4400550" y="3644637"/>
            <a:ext cx="1387929" cy="534749"/>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viewModel.js</a:t>
            </a:r>
            <a:endParaRPr lang="nl-NL" dirty="0"/>
          </a:p>
        </p:txBody>
      </p:sp>
      <p:sp>
        <p:nvSpPr>
          <p:cNvPr id="12" name="Rounded Rectangle 11"/>
          <p:cNvSpPr/>
          <p:nvPr/>
        </p:nvSpPr>
        <p:spPr>
          <a:xfrm>
            <a:off x="2584381" y="2351317"/>
            <a:ext cx="1387929" cy="534749"/>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loader.js</a:t>
            </a:r>
            <a:endParaRPr lang="nl-NL" dirty="0"/>
          </a:p>
        </p:txBody>
      </p:sp>
      <p:sp>
        <p:nvSpPr>
          <p:cNvPr id="13" name="Rounded Rectangle 12"/>
          <p:cNvSpPr/>
          <p:nvPr/>
        </p:nvSpPr>
        <p:spPr>
          <a:xfrm>
            <a:off x="1853294" y="2993886"/>
            <a:ext cx="2119016" cy="534749"/>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a:t>
            </a:r>
            <a:r>
              <a:rPr lang="en-US" dirty="0" err="1" smtClean="0"/>
              <a:t>omponent.json</a:t>
            </a:r>
            <a:endParaRPr lang="nl-NL" dirty="0"/>
          </a:p>
        </p:txBody>
      </p:sp>
      <p:sp>
        <p:nvSpPr>
          <p:cNvPr id="14" name="Rounded Rectangle 13"/>
          <p:cNvSpPr/>
          <p:nvPr/>
        </p:nvSpPr>
        <p:spPr>
          <a:xfrm>
            <a:off x="2584379" y="3636455"/>
            <a:ext cx="1387929" cy="534749"/>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Other Resources</a:t>
            </a:r>
            <a:endParaRPr lang="nl-NL" dirty="0"/>
          </a:p>
        </p:txBody>
      </p:sp>
      <p:sp>
        <p:nvSpPr>
          <p:cNvPr id="15" name="Right Arrow 14"/>
          <p:cNvSpPr/>
          <p:nvPr/>
        </p:nvSpPr>
        <p:spPr>
          <a:xfrm>
            <a:off x="220436" y="945849"/>
            <a:ext cx="2907256" cy="1374018"/>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Property values (can be Observables and callback functions), Function Calls </a:t>
            </a:r>
            <a:endParaRPr lang="nl-NL" dirty="0"/>
          </a:p>
        </p:txBody>
      </p:sp>
    </p:spTree>
    <p:extLst>
      <p:ext uri="{BB962C8B-B14F-4D97-AF65-F5344CB8AC3E}">
        <p14:creationId xmlns:p14="http://schemas.microsoft.com/office/powerpoint/2010/main" val="37287221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Creation of a component</a:t>
            </a:r>
            <a:endParaRPr lang="nl-NL" dirty="0"/>
          </a:p>
        </p:txBody>
      </p:sp>
      <p:sp>
        <p:nvSpPr>
          <p:cNvPr id="3" name="Content Placeholder 2"/>
          <p:cNvSpPr>
            <a:spLocks noGrp="1"/>
          </p:cNvSpPr>
          <p:nvPr>
            <p:ph idx="1"/>
          </p:nvPr>
        </p:nvSpPr>
        <p:spPr/>
        <p:txBody>
          <a:bodyPr/>
          <a:lstStyle/>
          <a:p>
            <a:r>
              <a:rPr lang="en-US" dirty="0" smtClean="0"/>
              <a:t>Identify scope of the component</a:t>
            </a:r>
          </a:p>
          <a:p>
            <a:r>
              <a:rPr lang="en-US" dirty="0" smtClean="0"/>
              <a:t>Create a regular JET application (</a:t>
            </a:r>
            <a:r>
              <a:rPr lang="en-US" dirty="0" err="1" smtClean="0"/>
              <a:t>ojet</a:t>
            </a:r>
            <a:r>
              <a:rPr lang="en-US" dirty="0" smtClean="0"/>
              <a:t>)</a:t>
            </a:r>
          </a:p>
          <a:p>
            <a:r>
              <a:rPr lang="en-US" dirty="0" smtClean="0"/>
              <a:t>Generate a composite component (</a:t>
            </a:r>
            <a:r>
              <a:rPr lang="en-US" dirty="0" err="1" smtClean="0"/>
              <a:t>ojet</a:t>
            </a:r>
            <a:r>
              <a:rPr lang="en-US" dirty="0" smtClean="0"/>
              <a:t>)</a:t>
            </a:r>
          </a:p>
          <a:p>
            <a:r>
              <a:rPr lang="en-US" dirty="0" smtClean="0"/>
              <a:t>Identify and separate two areas</a:t>
            </a:r>
          </a:p>
          <a:p>
            <a:pPr lvl="1"/>
            <a:r>
              <a:rPr lang="en-US" dirty="0" smtClean="0"/>
              <a:t>Test bed, sandbox – used for development &amp; test</a:t>
            </a:r>
          </a:p>
          <a:p>
            <a:pPr lvl="1"/>
            <a:r>
              <a:rPr lang="en-US" dirty="0" smtClean="0"/>
              <a:t>Composite Component</a:t>
            </a:r>
          </a:p>
          <a:p>
            <a:r>
              <a:rPr lang="en-US" dirty="0" smtClean="0"/>
              <a:t>Iteratively</a:t>
            </a:r>
          </a:p>
          <a:p>
            <a:pPr lvl="1"/>
            <a:r>
              <a:rPr lang="en-US" dirty="0" smtClean="0"/>
              <a:t>Configure &amp; Describe</a:t>
            </a:r>
          </a:p>
          <a:p>
            <a:pPr lvl="1"/>
            <a:r>
              <a:rPr lang="en-US" dirty="0" smtClean="0"/>
              <a:t>Develop</a:t>
            </a:r>
          </a:p>
          <a:p>
            <a:pPr lvl="1"/>
            <a:r>
              <a:rPr lang="en-US" dirty="0" smtClean="0"/>
              <a:t>Test</a:t>
            </a:r>
          </a:p>
          <a:p>
            <a:pPr lvl="1"/>
            <a:r>
              <a:rPr lang="en-US" dirty="0" smtClean="0"/>
              <a:t>Publish</a:t>
            </a:r>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15</a:t>
            </a:fld>
            <a:endParaRPr lang="nl-NL"/>
          </a:p>
        </p:txBody>
      </p:sp>
      <p:sp>
        <p:nvSpPr>
          <p:cNvPr id="7" name="Freeform 6"/>
          <p:cNvSpPr/>
          <p:nvPr/>
        </p:nvSpPr>
        <p:spPr>
          <a:xfrm>
            <a:off x="766582" y="2637692"/>
            <a:ext cx="302630" cy="1118753"/>
          </a:xfrm>
          <a:custGeom>
            <a:avLst/>
            <a:gdLst>
              <a:gd name="connsiteX0" fmla="*/ 246292 w 302630"/>
              <a:gd name="connsiteY0" fmla="*/ 0 h 1118753"/>
              <a:gd name="connsiteX1" fmla="*/ 302563 w 302630"/>
              <a:gd name="connsiteY1" fmla="*/ 471268 h 1118753"/>
              <a:gd name="connsiteX2" fmla="*/ 253326 w 302630"/>
              <a:gd name="connsiteY2" fmla="*/ 1041010 h 1118753"/>
              <a:gd name="connsiteX3" fmla="*/ 84513 w 302630"/>
              <a:gd name="connsiteY3" fmla="*/ 1069145 h 1118753"/>
              <a:gd name="connsiteX4" fmla="*/ 107 w 302630"/>
              <a:gd name="connsiteY4" fmla="*/ 626013 h 1118753"/>
              <a:gd name="connsiteX5" fmla="*/ 70446 w 302630"/>
              <a:gd name="connsiteY5" fmla="*/ 140677 h 1118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630" h="1118753">
                <a:moveTo>
                  <a:pt x="246292" y="0"/>
                </a:moveTo>
                <a:cubicBezTo>
                  <a:pt x="273841" y="148883"/>
                  <a:pt x="301391" y="297766"/>
                  <a:pt x="302563" y="471268"/>
                </a:cubicBezTo>
                <a:cubicBezTo>
                  <a:pt x="303735" y="644770"/>
                  <a:pt x="289668" y="941364"/>
                  <a:pt x="253326" y="1041010"/>
                </a:cubicBezTo>
                <a:cubicBezTo>
                  <a:pt x="216984" y="1140656"/>
                  <a:pt x="126716" y="1138311"/>
                  <a:pt x="84513" y="1069145"/>
                </a:cubicBezTo>
                <a:cubicBezTo>
                  <a:pt x="42310" y="999979"/>
                  <a:pt x="2451" y="780758"/>
                  <a:pt x="107" y="626013"/>
                </a:cubicBezTo>
                <a:cubicBezTo>
                  <a:pt x="-2238" y="471268"/>
                  <a:pt x="34104" y="305972"/>
                  <a:pt x="70446" y="140677"/>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8394639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 Input Country Component</a:t>
            </a:r>
            <a:endParaRPr lang="nl-NL" dirty="0"/>
          </a:p>
        </p:txBody>
      </p:sp>
      <p:sp>
        <p:nvSpPr>
          <p:cNvPr id="3" name="Content Placeholder 2"/>
          <p:cNvSpPr>
            <a:spLocks noGrp="1"/>
          </p:cNvSpPr>
          <p:nvPr>
            <p:ph idx="1"/>
          </p:nvPr>
        </p:nvSpPr>
        <p:spPr/>
        <p:txBody>
          <a:bodyPr/>
          <a:lstStyle/>
          <a:p>
            <a:r>
              <a:rPr lang="en-US" dirty="0" smtClean="0"/>
              <a:t>Scope: display and select country on a map </a:t>
            </a:r>
          </a:p>
          <a:p>
            <a:pPr lvl="1"/>
            <a:r>
              <a:rPr lang="en-US" dirty="0" smtClean="0"/>
              <a:t>Zoom, pan, ..</a:t>
            </a:r>
          </a:p>
          <a:p>
            <a:r>
              <a:rPr lang="en-US" dirty="0"/>
              <a:t>F</a:t>
            </a:r>
            <a:r>
              <a:rPr lang="en-US" dirty="0" smtClean="0"/>
              <a:t>or example instead of:</a:t>
            </a:r>
          </a:p>
          <a:p>
            <a:r>
              <a:rPr lang="en-US" dirty="0" smtClean="0"/>
              <a:t>Later: extend with </a:t>
            </a:r>
          </a:p>
          <a:p>
            <a:pPr lvl="1"/>
            <a:r>
              <a:rPr lang="en-US" dirty="0" smtClean="0"/>
              <a:t>multiple countries</a:t>
            </a:r>
          </a:p>
          <a:p>
            <a:pPr lvl="1"/>
            <a:r>
              <a:rPr lang="en-US" dirty="0" smtClean="0"/>
              <a:t>Regions, cities</a:t>
            </a:r>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16</a:t>
            </a:fld>
            <a:endParaRPr lang="nl-NL"/>
          </a:p>
        </p:txBody>
      </p:sp>
      <p:pic>
        <p:nvPicPr>
          <p:cNvPr id="2050" name="Picture 2" descr="Image result for dropdown list of countr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6043" y="1202836"/>
            <a:ext cx="2438400" cy="3076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897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17</a:t>
            </a:fld>
            <a:endParaRPr lang="nl-NL"/>
          </a:p>
        </p:txBody>
      </p:sp>
      <p:pic>
        <p:nvPicPr>
          <p:cNvPr id="6" name="Picture 5"/>
          <p:cNvPicPr>
            <a:picLocks noChangeAspect="1"/>
          </p:cNvPicPr>
          <p:nvPr/>
        </p:nvPicPr>
        <p:blipFill>
          <a:blip r:embed="rId2"/>
          <a:stretch>
            <a:fillRect/>
          </a:stretch>
        </p:blipFill>
        <p:spPr>
          <a:xfrm>
            <a:off x="119081" y="176830"/>
            <a:ext cx="4376803" cy="1063855"/>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stretch>
            <a:fillRect/>
          </a:stretch>
        </p:blipFill>
        <p:spPr>
          <a:xfrm>
            <a:off x="1598400" y="1312685"/>
            <a:ext cx="7306622" cy="3547315"/>
          </a:xfrm>
          <a:prstGeom prst="rect">
            <a:avLst/>
          </a:prstGeom>
        </p:spPr>
      </p:pic>
    </p:spTree>
    <p:extLst>
      <p:ext uri="{BB962C8B-B14F-4D97-AF65-F5344CB8AC3E}">
        <p14:creationId xmlns:p14="http://schemas.microsoft.com/office/powerpoint/2010/main" val="30285648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Country</a:t>
            </a:r>
            <a:endParaRPr lang="nl-NL" dirty="0"/>
          </a:p>
        </p:txBody>
      </p:sp>
      <p:sp>
        <p:nvSpPr>
          <p:cNvPr id="3" name="Content Placeholder 2"/>
          <p:cNvSpPr>
            <a:spLocks noGrp="1"/>
          </p:cNvSpPr>
          <p:nvPr>
            <p:ph idx="1"/>
          </p:nvPr>
        </p:nvSpPr>
        <p:spPr/>
        <p:txBody>
          <a:bodyPr/>
          <a:lstStyle/>
          <a:p>
            <a:r>
              <a:rPr lang="en-US" dirty="0"/>
              <a:t>Create a regular JET </a:t>
            </a:r>
            <a:r>
              <a:rPr lang="en-US" dirty="0" smtClean="0"/>
              <a:t>application </a:t>
            </a:r>
            <a:r>
              <a:rPr lang="en-US" i="1" dirty="0" smtClean="0"/>
              <a:t>input-country-sandbox</a:t>
            </a:r>
          </a:p>
          <a:p>
            <a:r>
              <a:rPr lang="en-US" dirty="0" smtClean="0"/>
              <a:t>Generate Composite Component </a:t>
            </a:r>
            <a:r>
              <a:rPr lang="en-US" i="1" dirty="0" smtClean="0"/>
              <a:t>input-country</a:t>
            </a:r>
            <a:endParaRPr lang="en-US" i="1" dirty="0"/>
          </a:p>
          <a:p>
            <a:r>
              <a:rPr lang="en-US" dirty="0"/>
              <a:t>Identify and separate two areas</a:t>
            </a:r>
          </a:p>
          <a:p>
            <a:pPr lvl="1"/>
            <a:r>
              <a:rPr lang="en-US" dirty="0"/>
              <a:t>Test bed, sandbox – used for development &amp; test</a:t>
            </a:r>
          </a:p>
          <a:p>
            <a:pPr lvl="1"/>
            <a:r>
              <a:rPr lang="en-US" dirty="0"/>
              <a:t>Composite Component</a:t>
            </a:r>
          </a:p>
          <a:p>
            <a:r>
              <a:rPr lang="en-US" dirty="0"/>
              <a:t>Iteratively</a:t>
            </a:r>
          </a:p>
          <a:p>
            <a:pPr lvl="1"/>
            <a:r>
              <a:rPr lang="en-US" dirty="0"/>
              <a:t>Configure &amp; Describe</a:t>
            </a:r>
          </a:p>
          <a:p>
            <a:pPr lvl="1"/>
            <a:r>
              <a:rPr lang="en-US" dirty="0"/>
              <a:t>Develop</a:t>
            </a:r>
          </a:p>
          <a:p>
            <a:pPr lvl="1"/>
            <a:r>
              <a:rPr lang="en-US" dirty="0"/>
              <a:t>Test</a:t>
            </a:r>
          </a:p>
          <a:p>
            <a:pPr lvl="1"/>
            <a:r>
              <a:rPr lang="en-US" dirty="0"/>
              <a:t>Publish</a:t>
            </a:r>
            <a:endParaRPr lang="nl-NL" dirty="0"/>
          </a:p>
          <a:p>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18</a:t>
            </a:fld>
            <a:endParaRPr lang="nl-NL"/>
          </a:p>
        </p:txBody>
      </p:sp>
    </p:spTree>
    <p:extLst>
      <p:ext uri="{BB962C8B-B14F-4D97-AF65-F5344CB8AC3E}">
        <p14:creationId xmlns:p14="http://schemas.microsoft.com/office/powerpoint/2010/main" val="23460464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Special attention</a:t>
            </a:r>
            <a:endParaRPr lang="nl-NL" dirty="0"/>
          </a:p>
        </p:txBody>
      </p:sp>
      <p:sp>
        <p:nvSpPr>
          <p:cNvPr id="3" name="Content Placeholder 2"/>
          <p:cNvSpPr>
            <a:spLocks noGrp="1"/>
          </p:cNvSpPr>
          <p:nvPr>
            <p:ph idx="1"/>
          </p:nvPr>
        </p:nvSpPr>
        <p:spPr/>
        <p:txBody>
          <a:bodyPr/>
          <a:lstStyle/>
          <a:p>
            <a:r>
              <a:rPr lang="en-US" dirty="0" smtClean="0"/>
              <a:t>Properties (observable)</a:t>
            </a:r>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19</a:t>
            </a:fld>
            <a:endParaRPr lang="nl-NL"/>
          </a:p>
        </p:txBody>
      </p:sp>
    </p:spTree>
    <p:extLst>
      <p:ext uri="{BB962C8B-B14F-4D97-AF65-F5344CB8AC3E}">
        <p14:creationId xmlns:p14="http://schemas.microsoft.com/office/powerpoint/2010/main" val="38806240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Lucas Jellema</a:t>
            </a:r>
            <a:br>
              <a:rPr lang="en-US" dirty="0" smtClean="0"/>
            </a:br>
            <a:r>
              <a:rPr lang="en-US" dirty="0" smtClean="0"/>
              <a:t>Architect / Developer</a:t>
            </a:r>
            <a:br>
              <a:rPr lang="en-US" dirty="0" smtClean="0"/>
            </a:br>
            <a:r>
              <a:rPr lang="en-US" dirty="0" smtClean="0"/>
              <a:t/>
            </a:r>
            <a:br>
              <a:rPr lang="en-US" dirty="0" smtClean="0"/>
            </a:br>
            <a:r>
              <a:rPr lang="en-US" dirty="0"/>
              <a:t>1994 </a:t>
            </a:r>
            <a:r>
              <a:rPr lang="en-US" dirty="0" smtClean="0"/>
              <a:t>started in </a:t>
            </a:r>
            <a:r>
              <a:rPr lang="en-US" dirty="0"/>
              <a:t>IT at </a:t>
            </a:r>
            <a:r>
              <a:rPr lang="en-US" dirty="0" smtClean="0"/>
              <a:t>Oracle </a:t>
            </a:r>
            <a:r>
              <a:rPr lang="en-US" dirty="0"/>
              <a:t/>
            </a:r>
            <a:br>
              <a:rPr lang="en-US" dirty="0"/>
            </a:br>
            <a:r>
              <a:rPr lang="en-US" dirty="0"/>
              <a:t>2002 </a:t>
            </a:r>
            <a:r>
              <a:rPr lang="en-US" dirty="0" smtClean="0"/>
              <a:t>joined AMIS</a:t>
            </a:r>
            <a:r>
              <a:rPr lang="en-US" dirty="0"/>
              <a:t/>
            </a:r>
            <a:br>
              <a:rPr lang="en-US" dirty="0"/>
            </a:br>
            <a:r>
              <a:rPr lang="en-US" dirty="0" smtClean="0"/>
              <a:t>Currently CTO &amp; </a:t>
            </a:r>
            <a:r>
              <a:rPr lang="en-US" dirty="0"/>
              <a:t>Solution Architect</a:t>
            </a:r>
            <a:r>
              <a:rPr lang="nl-NL" dirty="0"/>
              <a:t/>
            </a:r>
            <a:br>
              <a:rPr lang="nl-NL" dirty="0"/>
            </a:br>
            <a:endParaRPr lang="nl-NL"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2540" y="1115998"/>
            <a:ext cx="1297541" cy="19209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05093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 from a Component</a:t>
            </a:r>
            <a:endParaRPr lang="nl-NL" dirty="0"/>
          </a:p>
        </p:txBody>
      </p:sp>
      <p:sp>
        <p:nvSpPr>
          <p:cNvPr id="3" name="Content Placeholder 2"/>
          <p:cNvSpPr>
            <a:spLocks noGrp="1"/>
          </p:cNvSpPr>
          <p:nvPr>
            <p:ph idx="1"/>
          </p:nvPr>
        </p:nvSpPr>
        <p:spPr/>
        <p:txBody>
          <a:bodyPr/>
          <a:lstStyle/>
          <a:p>
            <a:r>
              <a:rPr lang="en-US" dirty="0" smtClean="0"/>
              <a:t>Call injected function</a:t>
            </a:r>
          </a:p>
          <a:p>
            <a:r>
              <a:rPr lang="en-US" dirty="0" smtClean="0"/>
              <a:t>Publish Event</a:t>
            </a:r>
          </a:p>
          <a:p>
            <a:r>
              <a:rPr lang="en-US" dirty="0" smtClean="0"/>
              <a:t>Set injected observable value</a:t>
            </a:r>
          </a:p>
          <a:p>
            <a:r>
              <a:rPr lang="en-US" dirty="0" smtClean="0"/>
              <a:t>(be inspected from the consuming application)</a:t>
            </a:r>
          </a:p>
          <a:p>
            <a:r>
              <a:rPr lang="en-US" dirty="0" smtClean="0"/>
              <a:t>(publish event explicitly on client side event bus)</a:t>
            </a:r>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20</a:t>
            </a:fld>
            <a:endParaRPr lang="nl-NL"/>
          </a:p>
        </p:txBody>
      </p:sp>
    </p:spTree>
    <p:extLst>
      <p:ext uri="{BB962C8B-B14F-4D97-AF65-F5344CB8AC3E}">
        <p14:creationId xmlns:p14="http://schemas.microsoft.com/office/powerpoint/2010/main" val="26937878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Consume a JET Composite Component in your own application</a:t>
            </a:r>
            <a:endParaRPr lang="nl-NL" dirty="0"/>
          </a:p>
        </p:txBody>
      </p:sp>
      <p:sp>
        <p:nvSpPr>
          <p:cNvPr id="3" name="Content Placeholder 2"/>
          <p:cNvSpPr>
            <a:spLocks noGrp="1"/>
          </p:cNvSpPr>
          <p:nvPr>
            <p:ph idx="1"/>
          </p:nvPr>
        </p:nvSpPr>
        <p:spPr/>
        <p:txBody>
          <a:bodyPr/>
          <a:lstStyle/>
          <a:p>
            <a:r>
              <a:rPr lang="en-US" dirty="0"/>
              <a:t>Unzip the zip-file to the </a:t>
            </a:r>
            <a:r>
              <a:rPr lang="en-US" dirty="0" err="1"/>
              <a:t>src</a:t>
            </a:r>
            <a:r>
              <a:rPr lang="en-US" dirty="0"/>
              <a:t>/</a:t>
            </a:r>
            <a:r>
              <a:rPr lang="en-US" dirty="0" err="1"/>
              <a:t>js</a:t>
            </a:r>
            <a:r>
              <a:rPr lang="en-US" dirty="0"/>
              <a:t>/jet-composites directory in the target JET project</a:t>
            </a:r>
          </a:p>
          <a:p>
            <a:r>
              <a:rPr lang="en-US" dirty="0"/>
              <a:t>Add a reference to the component in the define() call in the </a:t>
            </a:r>
            <a:r>
              <a:rPr lang="en-US" dirty="0" err="1"/>
              <a:t>viewModel</a:t>
            </a:r>
            <a:r>
              <a:rPr lang="en-US" dirty="0"/>
              <a:t> for the view that consumes the component: 'jet-composites/input-country/loader</a:t>
            </a:r>
            <a:r>
              <a:rPr lang="en-US" dirty="0" smtClean="0"/>
              <a:t>'</a:t>
            </a:r>
            <a:endParaRPr lang="en-US" dirty="0"/>
          </a:p>
          <a:p>
            <a:r>
              <a:rPr lang="en-US" dirty="0"/>
              <a:t>Add the markup for the component to the view’s HTML </a:t>
            </a:r>
            <a:r>
              <a:rPr lang="en-US" dirty="0" smtClean="0"/>
              <a:t>document</a:t>
            </a:r>
            <a:endParaRPr lang="en-US" dirty="0"/>
          </a:p>
          <a:p>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21</a:t>
            </a:fld>
            <a:endParaRPr lang="nl-NL"/>
          </a:p>
        </p:txBody>
      </p:sp>
    </p:spTree>
    <p:extLst>
      <p:ext uri="{BB962C8B-B14F-4D97-AF65-F5344CB8AC3E}">
        <p14:creationId xmlns:p14="http://schemas.microsoft.com/office/powerpoint/2010/main" val="9683842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Leverage in Visual Builder Cloud</a:t>
            </a:r>
            <a:endParaRPr lang="nl-NL" dirty="0"/>
          </a:p>
        </p:txBody>
      </p:sp>
      <p:sp>
        <p:nvSpPr>
          <p:cNvPr id="3" name="Content Placeholder 2"/>
          <p:cNvSpPr>
            <a:spLocks noGrp="1"/>
          </p:cNvSpPr>
          <p:nvPr>
            <p:ph idx="1"/>
          </p:nvPr>
        </p:nvSpPr>
        <p:spPr/>
        <p:txBody>
          <a:bodyPr/>
          <a:lstStyle/>
          <a:p>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22</a:t>
            </a:fld>
            <a:endParaRPr lang="nl-NL"/>
          </a:p>
        </p:txBody>
      </p:sp>
      <p:pic>
        <p:nvPicPr>
          <p:cNvPr id="4098" name="Picture 2" descr="Description of extension-cca-import.png follow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44042"/>
            <a:ext cx="3495675" cy="29241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escription of cca-activate.png follo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515" y="2764801"/>
            <a:ext cx="4762500" cy="219075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Description of cca-add-page.png follow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1976" y="418810"/>
            <a:ext cx="2869809" cy="210644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a:off x="5345723" y="1758462"/>
            <a:ext cx="1160585" cy="133643"/>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4104" name="Picture 8" descr="Description of cca-properties.png follow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1268" y="3080107"/>
            <a:ext cx="2516350" cy="1560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8218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alarm clock ring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1255" y="-1076629"/>
            <a:ext cx="4938508" cy="672559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Summary</a:t>
            </a:r>
            <a:endParaRPr lang="nl-NL" dirty="0"/>
          </a:p>
        </p:txBody>
      </p:sp>
      <p:sp>
        <p:nvSpPr>
          <p:cNvPr id="3" name="Content Placeholder 2"/>
          <p:cNvSpPr>
            <a:spLocks noGrp="1"/>
          </p:cNvSpPr>
          <p:nvPr>
            <p:ph idx="1"/>
          </p:nvPr>
        </p:nvSpPr>
        <p:spPr/>
        <p:txBody>
          <a:bodyPr/>
          <a:lstStyle/>
          <a:p>
            <a:r>
              <a:rPr lang="en-US" dirty="0" smtClean="0"/>
              <a:t>Components are good:</a:t>
            </a:r>
          </a:p>
          <a:p>
            <a:pPr lvl="1"/>
            <a:r>
              <a:rPr lang="en-US" dirty="0" smtClean="0"/>
              <a:t>Reuse</a:t>
            </a:r>
          </a:p>
          <a:p>
            <a:pPr lvl="1"/>
            <a:r>
              <a:rPr lang="en-US" dirty="0" smtClean="0"/>
              <a:t>Productivity</a:t>
            </a:r>
          </a:p>
          <a:p>
            <a:pPr lvl="1"/>
            <a:r>
              <a:rPr lang="en-US" dirty="0" smtClean="0"/>
              <a:t>Clean design</a:t>
            </a:r>
          </a:p>
          <a:p>
            <a:pPr lvl="1"/>
            <a:r>
              <a:rPr lang="en-US" dirty="0" smtClean="0"/>
              <a:t>Best practices</a:t>
            </a:r>
          </a:p>
          <a:p>
            <a:pPr lvl="1"/>
            <a:r>
              <a:rPr lang="en-US" dirty="0" smtClean="0"/>
              <a:t>It’s like micro…</a:t>
            </a:r>
          </a:p>
          <a:p>
            <a:r>
              <a:rPr lang="en-US" dirty="0" smtClean="0"/>
              <a:t>JET Composite </a:t>
            </a:r>
            <a:r>
              <a:rPr lang="en-US" dirty="0" err="1" smtClean="0"/>
              <a:t>Composite</a:t>
            </a:r>
            <a:r>
              <a:rPr lang="en-US" dirty="0" smtClean="0"/>
              <a:t> Components are straightforward</a:t>
            </a:r>
          </a:p>
          <a:p>
            <a:pPr lvl="1"/>
            <a:r>
              <a:rPr lang="en-US" dirty="0" smtClean="0"/>
              <a:t>Create them like small, structured, well documented JET applications</a:t>
            </a:r>
          </a:p>
          <a:p>
            <a:pPr lvl="1"/>
            <a:r>
              <a:rPr lang="en-US" dirty="0" smtClean="0"/>
              <a:t>Use them by copying a zip, configuring some properties and embedding in a view</a:t>
            </a:r>
          </a:p>
          <a:p>
            <a:r>
              <a:rPr lang="en-US" dirty="0" smtClean="0"/>
              <a:t>JET Composite Components can be used in Oracle Visual Builder Cloud</a:t>
            </a:r>
          </a:p>
          <a:p>
            <a:r>
              <a:rPr lang="en-US" dirty="0" smtClean="0"/>
              <a:t>I envision (or at least hope for) a world with many shared community composite components</a:t>
            </a:r>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23</a:t>
            </a:fld>
            <a:endParaRPr lang="nl-NL"/>
          </a:p>
        </p:txBody>
      </p:sp>
    </p:spTree>
    <p:extLst>
      <p:ext uri="{BB962C8B-B14F-4D97-AF65-F5344CB8AC3E}">
        <p14:creationId xmlns:p14="http://schemas.microsoft.com/office/powerpoint/2010/main" val="3234918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p:cTn id="7" dur="500" fill="hold"/>
                                        <p:tgtEl>
                                          <p:spTgt spid="5122"/>
                                        </p:tgtEl>
                                        <p:attrNameLst>
                                          <p:attrName>ppt_w</p:attrName>
                                        </p:attrNameLst>
                                      </p:cBhvr>
                                      <p:tavLst>
                                        <p:tav tm="0">
                                          <p:val>
                                            <p:fltVal val="0"/>
                                          </p:val>
                                        </p:tav>
                                        <p:tav tm="100000">
                                          <p:val>
                                            <p:strVal val="#ppt_w"/>
                                          </p:val>
                                        </p:tav>
                                      </p:tavLst>
                                    </p:anim>
                                    <p:anim calcmode="lin" valueType="num">
                                      <p:cBhvr>
                                        <p:cTn id="8" dur="500" fill="hold"/>
                                        <p:tgtEl>
                                          <p:spTgt spid="5122"/>
                                        </p:tgtEl>
                                        <p:attrNameLst>
                                          <p:attrName>ppt_h</p:attrName>
                                        </p:attrNameLst>
                                      </p:cBhvr>
                                      <p:tavLst>
                                        <p:tav tm="0">
                                          <p:val>
                                            <p:fltVal val="0"/>
                                          </p:val>
                                        </p:tav>
                                        <p:tav tm="100000">
                                          <p:val>
                                            <p:strVal val="#ppt_h"/>
                                          </p:val>
                                        </p:tav>
                                      </p:tavLst>
                                    </p:anim>
                                    <p:animEffect transition="in" filter="fade">
                                      <p:cBhvr>
                                        <p:cTn id="9"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Some resources</a:t>
            </a:r>
            <a:endParaRPr lang="nl-NL" dirty="0"/>
          </a:p>
        </p:txBody>
      </p:sp>
      <p:sp>
        <p:nvSpPr>
          <p:cNvPr id="6" name="Content Placeholder 5"/>
          <p:cNvSpPr>
            <a:spLocks noGrp="1"/>
          </p:cNvSpPr>
          <p:nvPr>
            <p:ph idx="1"/>
          </p:nvPr>
        </p:nvSpPr>
        <p:spPr/>
        <p:txBody>
          <a:bodyPr/>
          <a:lstStyle/>
          <a:p>
            <a:r>
              <a:rPr lang="en-US" dirty="0"/>
              <a:t>Article: </a:t>
            </a:r>
            <a:r>
              <a:rPr lang="en-US" dirty="0">
                <a:hlinkClick r:id="rId2"/>
              </a:rPr>
              <a:t>https://</a:t>
            </a:r>
            <a:r>
              <a:rPr lang="en-US" dirty="0" smtClean="0">
                <a:hlinkClick r:id="rId2"/>
              </a:rPr>
              <a:t>developer.oracle.com/javascript/reusable-jet-composite</a:t>
            </a:r>
            <a:endParaRPr lang="en-US" dirty="0" smtClean="0"/>
          </a:p>
          <a:p>
            <a:r>
              <a:rPr lang="en-US" dirty="0" smtClean="0"/>
              <a:t>GitHub Resources: </a:t>
            </a:r>
          </a:p>
          <a:p>
            <a:pPr lvl="1"/>
            <a:r>
              <a:rPr lang="nl-NL" dirty="0">
                <a:hlinkClick r:id="rId3"/>
              </a:rPr>
              <a:t>https://</a:t>
            </a:r>
            <a:r>
              <a:rPr lang="nl-NL" dirty="0" smtClean="0">
                <a:hlinkClick r:id="rId3"/>
              </a:rPr>
              <a:t>github.com/lucasjellema/jet-composite-component-showroom</a:t>
            </a:r>
            <a:endParaRPr lang="nl-NL" dirty="0" smtClean="0"/>
          </a:p>
          <a:p>
            <a:pPr lvl="1"/>
            <a:r>
              <a:rPr lang="nl-NL" dirty="0">
                <a:hlinkClick r:id="rId4"/>
              </a:rPr>
              <a:t>https://</a:t>
            </a:r>
            <a:r>
              <a:rPr lang="nl-NL" dirty="0" smtClean="0">
                <a:hlinkClick r:id="rId4"/>
              </a:rPr>
              <a:t>github.com/lucasjellema/input-country-composite-component</a:t>
            </a:r>
            <a:endParaRPr lang="nl-NL" dirty="0" smtClean="0"/>
          </a:p>
          <a:p>
            <a:pPr lvl="1"/>
            <a:endParaRPr lang="nl-NL" dirty="0"/>
          </a:p>
        </p:txBody>
      </p:sp>
      <p:sp>
        <p:nvSpPr>
          <p:cNvPr id="3" name="Footer Placeholder 2"/>
          <p:cNvSpPr>
            <a:spLocks noGrp="1"/>
          </p:cNvSpPr>
          <p:nvPr>
            <p:ph type="ftr" sz="quarter" idx="11"/>
          </p:nvPr>
        </p:nvSpPr>
        <p:spPr/>
        <p:txBody>
          <a:bodyPr/>
          <a:lstStyle/>
          <a:p>
            <a:r>
              <a:rPr lang="nl-NL" noProof="0" smtClean="0"/>
              <a:t>50 Shades of Data</a:t>
            </a:r>
            <a:endParaRPr lang="nl-NL" noProof="0" dirty="0"/>
          </a:p>
        </p:txBody>
      </p:sp>
      <p:sp>
        <p:nvSpPr>
          <p:cNvPr id="4" name="Slide Number Placeholder 3"/>
          <p:cNvSpPr>
            <a:spLocks noGrp="1"/>
          </p:cNvSpPr>
          <p:nvPr>
            <p:ph type="sldNum" sz="quarter" idx="12"/>
          </p:nvPr>
        </p:nvSpPr>
        <p:spPr/>
        <p:txBody>
          <a:bodyPr/>
          <a:lstStyle/>
          <a:p>
            <a:fld id="{14F1411D-0280-154F-AEAC-4C20B7AA46B2}" type="slidenum">
              <a:rPr lang="nl-NL" noProof="0" smtClean="0"/>
              <a:t>24</a:t>
            </a:fld>
            <a:endParaRPr lang="nl-NL" noProof="0" dirty="0"/>
          </a:p>
        </p:txBody>
      </p:sp>
      <p:pic>
        <p:nvPicPr>
          <p:cNvPr id="7" name="Picture 6"/>
          <p:cNvPicPr>
            <a:picLocks noChangeAspect="1"/>
          </p:cNvPicPr>
          <p:nvPr/>
        </p:nvPicPr>
        <p:blipFill>
          <a:blip r:embed="rId5"/>
          <a:stretch>
            <a:fillRect/>
          </a:stretch>
        </p:blipFill>
        <p:spPr>
          <a:xfrm>
            <a:off x="4197927" y="2185337"/>
            <a:ext cx="4629108" cy="25306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958893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a:srcRect b="13518"/>
          <a:stretch/>
        </p:blipFill>
        <p:spPr>
          <a:xfrm>
            <a:off x="-356956" y="936100"/>
            <a:ext cx="5756956" cy="3900060"/>
          </a:xfrm>
          <a:prstGeom prst="rect">
            <a:avLst/>
          </a:prstGeom>
          <a:ln>
            <a:noFill/>
          </a:ln>
          <a:effectLst>
            <a:softEdge rad="112500"/>
          </a:effectLst>
        </p:spPr>
      </p:pic>
      <p:sp>
        <p:nvSpPr>
          <p:cNvPr id="10" name="Picture Placeholder 9"/>
          <p:cNvSpPr>
            <a:spLocks noGrp="1"/>
          </p:cNvSpPr>
          <p:nvPr>
            <p:ph type="pic" idx="13"/>
          </p:nvPr>
        </p:nvSpPr>
        <p:spPr>
          <a:solidFill>
            <a:schemeClr val="bg1">
              <a:lumMod val="85000"/>
              <a:alpha val="27000"/>
            </a:schemeClr>
          </a:solidFill>
        </p:spPr>
      </p:sp>
      <p:sp>
        <p:nvSpPr>
          <p:cNvPr id="9" name="Title 8"/>
          <p:cNvSpPr>
            <a:spLocks noGrp="1"/>
          </p:cNvSpPr>
          <p:nvPr>
            <p:ph type="ctrTitle"/>
          </p:nvPr>
        </p:nvSpPr>
        <p:spPr/>
        <p:txBody>
          <a:bodyPr/>
          <a:lstStyle/>
          <a:p>
            <a:r>
              <a:rPr lang="en-US" dirty="0" smtClean="0"/>
              <a:t>Thank you</a:t>
            </a:r>
            <a:br>
              <a:rPr lang="en-US" dirty="0" smtClean="0"/>
            </a:br>
            <a:r>
              <a:rPr lang="en-US" dirty="0"/>
              <a:t/>
            </a:r>
            <a:br>
              <a:rPr lang="en-US" dirty="0"/>
            </a:br>
            <a:r>
              <a:rPr lang="en-US" dirty="0" smtClean="0"/>
              <a:t>Dank je </a:t>
            </a:r>
            <a:r>
              <a:rPr lang="en-US" dirty="0" err="1" smtClean="0"/>
              <a:t>wel</a:t>
            </a:r>
            <a:r>
              <a:rPr lang="en-US" dirty="0" smtClean="0"/>
              <a:t/>
            </a:r>
            <a:br>
              <a:rPr lang="en-US" dirty="0" smtClean="0"/>
            </a:br>
            <a:r>
              <a:rPr lang="en-US" dirty="0"/>
              <a:t/>
            </a:r>
            <a:br>
              <a:rPr lang="en-US" dirty="0"/>
            </a:br>
            <a:endParaRPr lang="nl-NL" dirty="0"/>
          </a:p>
        </p:txBody>
      </p:sp>
      <p:sp>
        <p:nvSpPr>
          <p:cNvPr id="4" name="Footer Placeholder 3"/>
          <p:cNvSpPr>
            <a:spLocks noGrp="1"/>
          </p:cNvSpPr>
          <p:nvPr>
            <p:ph type="ftr" sz="quarter" idx="4294967295"/>
          </p:nvPr>
        </p:nvSpPr>
        <p:spPr>
          <a:xfrm>
            <a:off x="5698352" y="5003800"/>
            <a:ext cx="3240087" cy="107950"/>
          </a:xfrm>
        </p:spPr>
        <p:txBody>
          <a:bodyPr/>
          <a:lstStyle/>
          <a:p>
            <a:r>
              <a:rPr lang="nl-NL" dirty="0" smtClean="0"/>
              <a:t>Hoe integreer je applicaties en data</a:t>
            </a:r>
            <a:endParaRPr lang="nl-NL" dirty="0"/>
          </a:p>
        </p:txBody>
      </p:sp>
      <p:sp>
        <p:nvSpPr>
          <p:cNvPr id="5" name="Slide Number Placeholder 4"/>
          <p:cNvSpPr>
            <a:spLocks noGrp="1"/>
          </p:cNvSpPr>
          <p:nvPr>
            <p:ph type="sldNum" sz="quarter" idx="4294967295"/>
          </p:nvPr>
        </p:nvSpPr>
        <p:spPr>
          <a:xfrm>
            <a:off x="9001125" y="5003800"/>
            <a:ext cx="142875" cy="107950"/>
          </a:xfrm>
        </p:spPr>
        <p:txBody>
          <a:bodyPr/>
          <a:lstStyle/>
          <a:p>
            <a:fld id="{14F1411D-0280-154F-AEAC-4C20B7AA46B2}" type="slidenum">
              <a:rPr lang="nl-NL" smtClean="0"/>
              <a:t>25</a:t>
            </a:fld>
            <a:endParaRPr lang="nl-NL"/>
          </a:p>
        </p:txBody>
      </p:sp>
      <p:sp>
        <p:nvSpPr>
          <p:cNvPr id="15" name="Content Placeholder 5"/>
          <p:cNvSpPr txBox="1">
            <a:spLocks/>
          </p:cNvSpPr>
          <p:nvPr/>
        </p:nvSpPr>
        <p:spPr>
          <a:xfrm>
            <a:off x="146957" y="1050550"/>
            <a:ext cx="14719300" cy="4824536"/>
          </a:xfrm>
          <a:prstGeom prst="rect">
            <a:avLst/>
          </a:prstGeom>
        </p:spPr>
        <p:txBody>
          <a:bodyPr/>
          <a:lstStyle>
            <a:lvl1pPr marL="342900" indent="-342900" algn="l" defTabSz="457200" rtl="0" eaLnBrk="1" latinLnBrk="0" hangingPunct="1">
              <a:spcBef>
                <a:spcPct val="20000"/>
              </a:spcBef>
              <a:buSzPct val="115000"/>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200" b="1" dirty="0" smtClean="0">
              <a:solidFill>
                <a:srgbClr val="E73430">
                  <a:lumMod val="50000"/>
                </a:srgbClr>
              </a:solidFill>
              <a:latin typeface="Arial Unicode MS"/>
            </a:endParaRPr>
          </a:p>
          <a:p>
            <a:r>
              <a:rPr lang="en-US" sz="1200" b="1" dirty="0" smtClean="0">
                <a:solidFill>
                  <a:srgbClr val="E73430">
                    <a:lumMod val="50000"/>
                  </a:srgbClr>
                </a:solidFill>
                <a:latin typeface="Arial Unicode MS"/>
              </a:rPr>
              <a:t>Blog: 	</a:t>
            </a:r>
            <a:r>
              <a:rPr lang="en-US" sz="1200" b="1" dirty="0" smtClean="0">
                <a:solidFill>
                  <a:srgbClr val="E73430">
                    <a:lumMod val="50000"/>
                  </a:srgbClr>
                </a:solidFill>
                <a:latin typeface="Arial Unicode MS"/>
                <a:hlinkClick r:id="rId4"/>
              </a:rPr>
              <a:t>technology.amis.nl</a:t>
            </a:r>
            <a:endParaRPr lang="en-US" sz="1200" b="1" dirty="0">
              <a:solidFill>
                <a:srgbClr val="E73430">
                  <a:lumMod val="50000"/>
                </a:srgbClr>
              </a:solidFill>
              <a:latin typeface="Arial Unicode MS"/>
            </a:endParaRPr>
          </a:p>
          <a:p>
            <a:pPr marL="0" indent="0">
              <a:buFont typeface="Arial"/>
              <a:buNone/>
            </a:pPr>
            <a:r>
              <a:rPr lang="en-US" sz="1200" b="1" dirty="0" smtClean="0">
                <a:solidFill>
                  <a:srgbClr val="E73430">
                    <a:lumMod val="50000"/>
                  </a:srgbClr>
                </a:solidFill>
                <a:latin typeface="Arial Unicode MS"/>
              </a:rPr>
              <a:t>			</a:t>
            </a:r>
          </a:p>
          <a:p>
            <a:r>
              <a:rPr lang="en-US" sz="1200" b="1" dirty="0" smtClean="0">
                <a:solidFill>
                  <a:srgbClr val="E73430">
                    <a:lumMod val="50000"/>
                  </a:srgbClr>
                </a:solidFill>
                <a:latin typeface="Arial Unicode MS"/>
              </a:rPr>
              <a:t>Email: 	</a:t>
            </a:r>
            <a:r>
              <a:rPr lang="en-US" sz="1200" b="1" dirty="0" smtClean="0">
                <a:solidFill>
                  <a:srgbClr val="E73430">
                    <a:lumMod val="50000"/>
                  </a:srgbClr>
                </a:solidFill>
                <a:latin typeface="Arial Unicode MS"/>
                <a:hlinkClick r:id="rId5"/>
              </a:rPr>
              <a:t>lucas.jellema@amis.nl</a:t>
            </a:r>
            <a:r>
              <a:rPr lang="en-US" sz="1200" b="1" dirty="0" smtClean="0">
                <a:solidFill>
                  <a:srgbClr val="E73430">
                    <a:lumMod val="50000"/>
                  </a:srgbClr>
                </a:solidFill>
                <a:latin typeface="Arial Unicode MS"/>
              </a:rPr>
              <a:t/>
            </a:r>
            <a:br>
              <a:rPr lang="en-US" sz="1200" b="1" dirty="0" smtClean="0">
                <a:solidFill>
                  <a:srgbClr val="E73430">
                    <a:lumMod val="50000"/>
                  </a:srgbClr>
                </a:solidFill>
                <a:latin typeface="Arial Unicode MS"/>
              </a:rPr>
            </a:br>
            <a:endParaRPr lang="en-US" sz="1200" b="1" dirty="0" smtClean="0">
              <a:solidFill>
                <a:srgbClr val="E73430">
                  <a:lumMod val="50000"/>
                </a:srgbClr>
              </a:solidFill>
              <a:latin typeface="Arial Unicode MS"/>
            </a:endParaRPr>
          </a:p>
          <a:p>
            <a:r>
              <a:rPr lang="en-US" sz="1200" b="1" dirty="0" smtClean="0">
                <a:solidFill>
                  <a:srgbClr val="E73430">
                    <a:lumMod val="50000"/>
                  </a:srgbClr>
                </a:solidFill>
                <a:latin typeface="Arial Unicode MS"/>
              </a:rPr>
              <a:t>         : 	@</a:t>
            </a:r>
            <a:r>
              <a:rPr lang="en-US" sz="1200" b="1" dirty="0" err="1" smtClean="0">
                <a:solidFill>
                  <a:srgbClr val="E73430">
                    <a:lumMod val="50000"/>
                  </a:srgbClr>
                </a:solidFill>
                <a:latin typeface="Arial Unicode MS"/>
              </a:rPr>
              <a:t>lucasjellema</a:t>
            </a:r>
            <a:endParaRPr lang="en-US" sz="1200" b="1" dirty="0" smtClean="0">
              <a:solidFill>
                <a:srgbClr val="E73430">
                  <a:lumMod val="50000"/>
                </a:srgbClr>
              </a:solidFill>
              <a:latin typeface="Arial Unicode MS"/>
            </a:endParaRPr>
          </a:p>
          <a:p>
            <a:endParaRPr lang="en-US" sz="1200" b="1" dirty="0">
              <a:solidFill>
                <a:srgbClr val="E73430">
                  <a:lumMod val="50000"/>
                </a:srgbClr>
              </a:solidFill>
              <a:latin typeface="Arial Unicode MS"/>
            </a:endParaRPr>
          </a:p>
          <a:p>
            <a:r>
              <a:rPr lang="en-US" sz="1200" b="1" dirty="0" smtClean="0">
                <a:solidFill>
                  <a:srgbClr val="E73430">
                    <a:lumMod val="50000"/>
                  </a:srgbClr>
                </a:solidFill>
                <a:latin typeface="Arial Unicode MS"/>
              </a:rPr>
              <a:t>         : 	</a:t>
            </a:r>
            <a:r>
              <a:rPr lang="en-US" sz="1200" b="1" dirty="0" err="1" smtClean="0">
                <a:solidFill>
                  <a:srgbClr val="E73430">
                    <a:lumMod val="50000"/>
                  </a:srgbClr>
                </a:solidFill>
                <a:latin typeface="Arial Unicode MS"/>
              </a:rPr>
              <a:t>lucas-jellema</a:t>
            </a:r>
            <a:r>
              <a:rPr lang="en-US" sz="1200" b="1" dirty="0" smtClean="0">
                <a:solidFill>
                  <a:srgbClr val="E73430">
                    <a:lumMod val="50000"/>
                  </a:srgbClr>
                </a:solidFill>
                <a:latin typeface="Arial Unicode MS"/>
              </a:rPr>
              <a:t/>
            </a:r>
            <a:br>
              <a:rPr lang="en-US" sz="1200" b="1" dirty="0" smtClean="0">
                <a:solidFill>
                  <a:srgbClr val="E73430">
                    <a:lumMod val="50000"/>
                  </a:srgbClr>
                </a:solidFill>
                <a:latin typeface="Arial Unicode MS"/>
              </a:rPr>
            </a:br>
            <a:endParaRPr lang="en-US" sz="1200" b="1" dirty="0" smtClean="0">
              <a:solidFill>
                <a:srgbClr val="E73430">
                  <a:lumMod val="50000"/>
                </a:srgbClr>
              </a:solidFill>
              <a:latin typeface="Arial Unicode MS"/>
            </a:endParaRPr>
          </a:p>
          <a:p>
            <a:r>
              <a:rPr lang="en-US" sz="1200" b="1" dirty="0" smtClean="0">
                <a:solidFill>
                  <a:srgbClr val="E73430">
                    <a:lumMod val="50000"/>
                  </a:srgbClr>
                </a:solidFill>
                <a:latin typeface="Arial Unicode MS"/>
              </a:rPr>
              <a:t>          :  </a:t>
            </a:r>
            <a:r>
              <a:rPr lang="en-US" sz="1200" b="1" dirty="0" smtClean="0">
                <a:solidFill>
                  <a:srgbClr val="E73430">
                    <a:lumMod val="50000"/>
                  </a:srgbClr>
                </a:solidFill>
                <a:latin typeface="Arial Unicode MS"/>
                <a:hlinkClick r:id="rId6"/>
              </a:rPr>
              <a:t>www.amis.nl</a:t>
            </a:r>
            <a:r>
              <a:rPr lang="en-US" sz="1200" b="1" dirty="0" smtClean="0">
                <a:solidFill>
                  <a:srgbClr val="E73430">
                    <a:lumMod val="50000"/>
                  </a:srgbClr>
                </a:solidFill>
                <a:latin typeface="Arial Unicode MS"/>
              </a:rPr>
              <a:t>, </a:t>
            </a:r>
            <a:r>
              <a:rPr lang="en-US" sz="1200" b="1" dirty="0" smtClean="0">
                <a:solidFill>
                  <a:srgbClr val="E73430">
                    <a:lumMod val="50000"/>
                  </a:srgbClr>
                </a:solidFill>
                <a:latin typeface="Arial Unicode MS"/>
                <a:hlinkClick r:id="rId7"/>
              </a:rPr>
              <a:t>info@amis.nl</a:t>
            </a:r>
            <a:r>
              <a:rPr lang="en-US" sz="1200" b="1" dirty="0" smtClean="0">
                <a:solidFill>
                  <a:srgbClr val="E73430">
                    <a:lumMod val="50000"/>
                  </a:srgbClr>
                </a:solidFill>
                <a:latin typeface="Arial Unicode MS"/>
              </a:rPr>
              <a:t/>
            </a:r>
            <a:br>
              <a:rPr lang="en-US" sz="1200" b="1" dirty="0" smtClean="0">
                <a:solidFill>
                  <a:srgbClr val="E73430">
                    <a:lumMod val="50000"/>
                  </a:srgbClr>
                </a:solidFill>
                <a:latin typeface="Arial Unicode MS"/>
              </a:rPr>
            </a:br>
            <a:r>
              <a:rPr lang="en-US" sz="1200" b="1" dirty="0" smtClean="0">
                <a:solidFill>
                  <a:srgbClr val="E73430">
                    <a:lumMod val="50000"/>
                  </a:srgbClr>
                </a:solidFill>
                <a:latin typeface="Arial Unicode MS"/>
              </a:rPr>
              <a:t>				</a:t>
            </a:r>
          </a:p>
          <a:p>
            <a:endParaRPr lang="en-US" sz="1200" b="1" dirty="0">
              <a:solidFill>
                <a:srgbClr val="E73430">
                  <a:lumMod val="50000"/>
                </a:srgbClr>
              </a:solidFill>
              <a:latin typeface="Arial Unicode MS"/>
            </a:endParaRPr>
          </a:p>
        </p:txBody>
      </p:sp>
      <p:pic>
        <p:nvPicPr>
          <p:cNvPr id="16" name="Picture 2"/>
          <p:cNvPicPr>
            <a:picLocks noChangeAspect="1" noChangeArrowheads="1"/>
          </p:cNvPicPr>
          <p:nvPr/>
        </p:nvPicPr>
        <p:blipFill>
          <a:blip r:embed="rId8" cstate="print"/>
          <a:srcRect/>
          <a:stretch>
            <a:fillRect/>
          </a:stretch>
        </p:blipFill>
        <p:spPr bwMode="auto">
          <a:xfrm>
            <a:off x="555501" y="2126362"/>
            <a:ext cx="294812" cy="294812"/>
          </a:xfrm>
          <a:prstGeom prst="rect">
            <a:avLst/>
          </a:prstGeom>
          <a:noFill/>
          <a:ln w="9525">
            <a:noFill/>
            <a:miter lim="800000"/>
            <a:headEnd/>
            <a:tailEnd/>
          </a:ln>
        </p:spPr>
      </p:pic>
      <p:pic>
        <p:nvPicPr>
          <p:cNvPr id="17" name="Picture 2"/>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0470" y="3031837"/>
            <a:ext cx="621639" cy="217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8" descr="Image result for linked in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5501" y="2584409"/>
            <a:ext cx="294812" cy="2948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11"/>
          <a:stretch>
            <a:fillRect/>
          </a:stretch>
        </p:blipFill>
        <p:spPr>
          <a:xfrm>
            <a:off x="441824" y="4463272"/>
            <a:ext cx="441998" cy="388654"/>
          </a:xfrm>
          <a:prstGeom prst="rect">
            <a:avLst/>
          </a:prstGeom>
        </p:spPr>
      </p:pic>
      <p:sp>
        <p:nvSpPr>
          <p:cNvPr id="2" name="TextBox 1"/>
          <p:cNvSpPr txBox="1"/>
          <p:nvPr/>
        </p:nvSpPr>
        <p:spPr>
          <a:xfrm>
            <a:off x="577651" y="4483759"/>
            <a:ext cx="4591000" cy="338554"/>
          </a:xfrm>
          <a:prstGeom prst="rect">
            <a:avLst/>
          </a:prstGeom>
          <a:noFill/>
        </p:spPr>
        <p:txBody>
          <a:bodyPr wrap="none" lIns="0" tIns="0" rIns="0" bIns="0" rtlCol="0">
            <a:spAutoFit/>
          </a:bodyPr>
          <a:lstStyle/>
          <a:p>
            <a:pPr lvl="1"/>
            <a:r>
              <a:rPr lang="nl-NL" sz="1100">
                <a:hlinkClick r:id="rId12"/>
              </a:rPr>
              <a:t>https://github.com/lucasjellema/jet-composite-component-showroom</a:t>
            </a:r>
            <a:endParaRPr lang="nl-NL" sz="1100"/>
          </a:p>
          <a:p>
            <a:pPr lvl="1"/>
            <a:r>
              <a:rPr lang="nl-NL" sz="1100">
                <a:hlinkClick r:id="rId13"/>
              </a:rPr>
              <a:t>https://github.com/lucasjellema/input-country-composite-component</a:t>
            </a:r>
            <a:endParaRPr lang="nl-NL" sz="1100" dirty="0"/>
          </a:p>
        </p:txBody>
      </p:sp>
    </p:spTree>
    <p:extLst>
      <p:ext uri="{BB962C8B-B14F-4D97-AF65-F5344CB8AC3E}">
        <p14:creationId xmlns:p14="http://schemas.microsoft.com/office/powerpoint/2010/main" val="25885030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nl-NL"/>
          </a:p>
        </p:txBody>
      </p:sp>
      <p:sp>
        <p:nvSpPr>
          <p:cNvPr id="6" name="Content Placeholder 5"/>
          <p:cNvSpPr>
            <a:spLocks noGrp="1"/>
          </p:cNvSpPr>
          <p:nvPr>
            <p:ph idx="1"/>
          </p:nvPr>
        </p:nvSpPr>
        <p:spPr/>
        <p:txBody>
          <a:bodyPr/>
          <a:lstStyle/>
          <a:p>
            <a:endParaRPr lang="nl-NL"/>
          </a:p>
        </p:txBody>
      </p:sp>
      <p:pic>
        <p:nvPicPr>
          <p:cNvPr id="7" name="Picture 6">
            <a:hlinkClick r:id="rId2"/>
          </p:cNvPr>
          <p:cNvPicPr>
            <a:picLocks noChangeAspect="1"/>
          </p:cNvPicPr>
          <p:nvPr/>
        </p:nvPicPr>
        <p:blipFill>
          <a:blip r:embed="rId3"/>
          <a:stretch>
            <a:fillRect/>
          </a:stretch>
        </p:blipFill>
        <p:spPr>
          <a:xfrm>
            <a:off x="244785" y="392040"/>
            <a:ext cx="9043577" cy="43239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517804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a:t>
            </a:fld>
            <a:endParaRPr lang="nl-NL"/>
          </a:p>
        </p:txBody>
      </p:sp>
      <p:pic>
        <p:nvPicPr>
          <p:cNvPr id="6" name="Picture 5"/>
          <p:cNvPicPr>
            <a:picLocks noChangeAspect="1"/>
          </p:cNvPicPr>
          <p:nvPr/>
        </p:nvPicPr>
        <p:blipFill>
          <a:blip r:embed="rId2"/>
          <a:stretch>
            <a:fillRect/>
          </a:stretch>
        </p:blipFill>
        <p:spPr>
          <a:xfrm>
            <a:off x="176645" y="135049"/>
            <a:ext cx="7335357" cy="4580951"/>
          </a:xfrm>
          <a:prstGeom prst="rect">
            <a:avLst/>
          </a:prstGeom>
        </p:spPr>
      </p:pic>
      <p:pic>
        <p:nvPicPr>
          <p:cNvPr id="7" name="Picture 6"/>
          <p:cNvPicPr>
            <a:picLocks noChangeAspect="1"/>
          </p:cNvPicPr>
          <p:nvPr/>
        </p:nvPicPr>
        <p:blipFill>
          <a:blip r:embed="rId3"/>
          <a:stretch>
            <a:fillRect/>
          </a:stretch>
        </p:blipFill>
        <p:spPr>
          <a:xfrm>
            <a:off x="2335947" y="1046972"/>
            <a:ext cx="6363251" cy="34140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37697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nl-NL" dirty="0"/>
          </a:p>
        </p:txBody>
      </p:sp>
      <p:sp>
        <p:nvSpPr>
          <p:cNvPr id="3" name="Content Placeholder 2"/>
          <p:cNvSpPr>
            <a:spLocks noGrp="1"/>
          </p:cNvSpPr>
          <p:nvPr>
            <p:ph idx="1"/>
          </p:nvPr>
        </p:nvSpPr>
        <p:spPr/>
        <p:txBody>
          <a:bodyPr/>
          <a:lstStyle/>
          <a:p>
            <a:r>
              <a:rPr lang="en-US" dirty="0" smtClean="0"/>
              <a:t>Create JET Application </a:t>
            </a:r>
            <a:r>
              <a:rPr lang="en-US" dirty="0" err="1" smtClean="0"/>
              <a:t>WikiCountryBrowser</a:t>
            </a:r>
            <a:endParaRPr lang="nl-NL" dirty="0" smtClean="0"/>
          </a:p>
          <a:p>
            <a:r>
              <a:rPr lang="en-US" dirty="0" smtClean="0"/>
              <a:t>Import JET Composite Component </a:t>
            </a:r>
            <a:r>
              <a:rPr lang="en-US" dirty="0" err="1" smtClean="0"/>
              <a:t>CountryBrowser</a:t>
            </a:r>
            <a:endParaRPr lang="en-US" dirty="0" smtClean="0"/>
          </a:p>
          <a:p>
            <a:r>
              <a:rPr lang="en-US" dirty="0" smtClean="0"/>
              <a:t>Configure Composite Component</a:t>
            </a:r>
          </a:p>
          <a:p>
            <a:r>
              <a:rPr lang="en-US" dirty="0" smtClean="0"/>
              <a:t>Create page and embed </a:t>
            </a:r>
            <a:r>
              <a:rPr lang="en-US" dirty="0" err="1" smtClean="0"/>
              <a:t>CountryBrowser</a:t>
            </a:r>
            <a:endParaRPr lang="en-US" dirty="0" smtClean="0"/>
          </a:p>
          <a:p>
            <a:r>
              <a:rPr lang="en-US" dirty="0" smtClean="0"/>
              <a:t>Run application</a:t>
            </a:r>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5</a:t>
            </a:fld>
            <a:endParaRPr lang="nl-NL"/>
          </a:p>
        </p:txBody>
      </p:sp>
      <p:pic>
        <p:nvPicPr>
          <p:cNvPr id="6" name="Picture 2" descr="Image result for oracle jet"/>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260872" y="-168422"/>
            <a:ext cx="1502705" cy="1502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2186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application is running in a live environment </a:t>
            </a:r>
            <a:br>
              <a:rPr lang="en-US" dirty="0" smtClean="0"/>
            </a:br>
            <a:r>
              <a:rPr lang="en-US" dirty="0" smtClean="0"/>
              <a:t>(for example Oracle Application Container Cloud)</a:t>
            </a:r>
            <a:endParaRPr lang="nl-NL" dirty="0"/>
          </a:p>
        </p:txBody>
      </p:sp>
      <p:sp>
        <p:nvSpPr>
          <p:cNvPr id="3" name="Content Placeholder 2"/>
          <p:cNvSpPr>
            <a:spLocks noGrp="1"/>
          </p:cNvSpPr>
          <p:nvPr>
            <p:ph idx="1"/>
          </p:nvPr>
        </p:nvSpPr>
        <p:spPr/>
        <p:txBody>
          <a:bodyPr/>
          <a:lstStyle/>
          <a:p>
            <a:r>
              <a:rPr lang="en-US" dirty="0" smtClean="0"/>
              <a:t>Note the hover text shown for the globe image</a:t>
            </a:r>
            <a:endParaRPr lang="nl-NL" dirty="0"/>
          </a:p>
        </p:txBody>
      </p:sp>
      <p:sp>
        <p:nvSpPr>
          <p:cNvPr id="4" name="Footer Placeholder 3"/>
          <p:cNvSpPr>
            <a:spLocks noGrp="1"/>
          </p:cNvSpPr>
          <p:nvPr>
            <p:ph type="ftr" sz="quarter" idx="11"/>
          </p:nvPr>
        </p:nvSpPr>
        <p:spPr/>
        <p:txBody>
          <a:bodyPr/>
          <a:lstStyle/>
          <a:p>
            <a:r>
              <a:rPr lang="en-US" smtClean="0"/>
              <a:t>Creating Oracle JET Composite Conponents with OpenLayers</a:t>
            </a:r>
            <a:r>
              <a:rPr lang="nl-NL" smtClean="0"/>
              <a: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6</a:t>
            </a:fld>
            <a:endParaRPr lang="nl-NL"/>
          </a:p>
        </p:txBody>
      </p:sp>
      <p:pic>
        <p:nvPicPr>
          <p:cNvPr id="6" name="Picture 5"/>
          <p:cNvPicPr>
            <a:picLocks noChangeAspect="1"/>
          </p:cNvPicPr>
          <p:nvPr/>
        </p:nvPicPr>
        <p:blipFill>
          <a:blip r:embed="rId2"/>
          <a:stretch>
            <a:fillRect/>
          </a:stretch>
        </p:blipFill>
        <p:spPr>
          <a:xfrm>
            <a:off x="201336" y="1480050"/>
            <a:ext cx="8776973" cy="3096658"/>
          </a:xfrm>
          <a:prstGeom prst="rect">
            <a:avLst/>
          </a:prstGeom>
        </p:spPr>
      </p:pic>
    </p:spTree>
    <p:extLst>
      <p:ext uri="{BB962C8B-B14F-4D97-AF65-F5344CB8AC3E}">
        <p14:creationId xmlns:p14="http://schemas.microsoft.com/office/powerpoint/2010/main" val="39991081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on country</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smtClean="0"/>
              <a:t>Creating Oracle JET Composite Conponents with OpenLayers</a:t>
            </a:r>
            <a:r>
              <a:rPr lang="nl-NL" smtClean="0"/>
              <a: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7</a:t>
            </a:fld>
            <a:endParaRPr lang="nl-NL"/>
          </a:p>
        </p:txBody>
      </p:sp>
      <p:pic>
        <p:nvPicPr>
          <p:cNvPr id="6" name="Picture 5"/>
          <p:cNvPicPr>
            <a:picLocks noChangeAspect="1"/>
          </p:cNvPicPr>
          <p:nvPr/>
        </p:nvPicPr>
        <p:blipFill>
          <a:blip r:embed="rId2"/>
          <a:stretch>
            <a:fillRect/>
          </a:stretch>
        </p:blipFill>
        <p:spPr>
          <a:xfrm>
            <a:off x="832758" y="936000"/>
            <a:ext cx="6830770" cy="3875886"/>
          </a:xfrm>
          <a:prstGeom prst="rect">
            <a:avLst/>
          </a:prstGeom>
        </p:spPr>
      </p:pic>
    </p:spTree>
    <p:extLst>
      <p:ext uri="{BB962C8B-B14F-4D97-AF65-F5344CB8AC3E}">
        <p14:creationId xmlns:p14="http://schemas.microsoft.com/office/powerpoint/2010/main" val="41289204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Wikipedia details for newly selected country are shown in an IFRAME</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smtClean="0"/>
              <a:t>Creating Oracle JET Composite Conponents with OpenLayers</a:t>
            </a:r>
            <a:r>
              <a:rPr lang="nl-NL" smtClean="0"/>
              <a: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8</a:t>
            </a:fld>
            <a:endParaRPr lang="nl-NL"/>
          </a:p>
        </p:txBody>
      </p:sp>
      <p:pic>
        <p:nvPicPr>
          <p:cNvPr id="6" name="Picture 5"/>
          <p:cNvPicPr>
            <a:picLocks noChangeAspect="1"/>
          </p:cNvPicPr>
          <p:nvPr/>
        </p:nvPicPr>
        <p:blipFill>
          <a:blip r:embed="rId2"/>
          <a:stretch>
            <a:fillRect/>
          </a:stretch>
        </p:blipFill>
        <p:spPr>
          <a:xfrm>
            <a:off x="720003" y="885631"/>
            <a:ext cx="7085057" cy="3880738"/>
          </a:xfrm>
          <a:prstGeom prst="rect">
            <a:avLst/>
          </a:prstGeom>
        </p:spPr>
      </p:pic>
    </p:spTree>
    <p:extLst>
      <p:ext uri="{BB962C8B-B14F-4D97-AF65-F5344CB8AC3E}">
        <p14:creationId xmlns:p14="http://schemas.microsoft.com/office/powerpoint/2010/main" val="23281059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Beauty of Composite Components</a:t>
            </a:r>
            <a:endParaRPr lang="nl-NL" dirty="0"/>
          </a:p>
        </p:txBody>
      </p:sp>
      <p:sp>
        <p:nvSpPr>
          <p:cNvPr id="3" name="Content Placeholder 2"/>
          <p:cNvSpPr>
            <a:spLocks noGrp="1"/>
          </p:cNvSpPr>
          <p:nvPr>
            <p:ph idx="1"/>
          </p:nvPr>
        </p:nvSpPr>
        <p:spPr/>
        <p:txBody>
          <a:bodyPr/>
          <a:lstStyle/>
          <a:p>
            <a:r>
              <a:rPr lang="en-US" dirty="0" smtClean="0"/>
              <a:t>Share &amp; Reuse</a:t>
            </a:r>
          </a:p>
          <a:p>
            <a:pPr lvl="1"/>
            <a:r>
              <a:rPr lang="en-US" dirty="0" smtClean="0"/>
              <a:t>Internally in application and throughout organization</a:t>
            </a:r>
          </a:p>
          <a:p>
            <a:pPr lvl="1"/>
            <a:r>
              <a:rPr lang="en-US" dirty="0" smtClean="0"/>
              <a:t>Externally across the community</a:t>
            </a:r>
          </a:p>
          <a:p>
            <a:r>
              <a:rPr lang="en-US" dirty="0" err="1" smtClean="0"/>
              <a:t>Compartimentalize</a:t>
            </a:r>
            <a:r>
              <a:rPr lang="en-US" dirty="0" smtClean="0"/>
              <a:t> development effort – make smaller, stand alone pieces</a:t>
            </a:r>
          </a:p>
          <a:p>
            <a:pPr lvl="1"/>
            <a:r>
              <a:rPr lang="en-US" dirty="0" smtClean="0"/>
              <a:t>Micro….</a:t>
            </a:r>
          </a:p>
          <a:p>
            <a:r>
              <a:rPr lang="en-US" dirty="0" smtClean="0"/>
              <a:t>Bonus: low code extension</a:t>
            </a:r>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9</a:t>
            </a:fld>
            <a:endParaRPr lang="nl-NL"/>
          </a:p>
        </p:txBody>
      </p:sp>
    </p:spTree>
    <p:extLst>
      <p:ext uri="{BB962C8B-B14F-4D97-AF65-F5344CB8AC3E}">
        <p14:creationId xmlns:p14="http://schemas.microsoft.com/office/powerpoint/2010/main" val="257600061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Amis_presentatie_v1" id="{AF9A2038-56EF-1448-BC8A-E6B1BBA70741}" vid="{7B36D259-0CD2-0844-A47A-FD3E3D794B9B}"/>
    </a:ext>
  </a:extLst>
</a:theme>
</file>

<file path=ppt/theme/theme2.xml><?xml version="1.0" encoding="utf-8"?>
<a:theme xmlns:a="http://schemas.openxmlformats.org/drawingml/2006/main" name="AMIS_WIDESCREEN">
  <a:themeElements>
    <a:clrScheme name="Conclusion 2014 - Colors">
      <a:dk1>
        <a:sysClr val="windowText" lastClr="000000"/>
      </a:dk1>
      <a:lt1>
        <a:sysClr val="window" lastClr="FFFFFF"/>
      </a:lt1>
      <a:dk2>
        <a:srgbClr val="000000"/>
      </a:dk2>
      <a:lt2>
        <a:srgbClr val="FFFFFF"/>
      </a:lt2>
      <a:accent1>
        <a:srgbClr val="008F33"/>
      </a:accent1>
      <a:accent2>
        <a:srgbClr val="DA4290"/>
      </a:accent2>
      <a:accent3>
        <a:srgbClr val="613C91"/>
      </a:accent3>
      <a:accent4>
        <a:srgbClr val="FFCC00"/>
      </a:accent4>
      <a:accent5>
        <a:srgbClr val="0069B4"/>
      </a:accent5>
      <a:accent6>
        <a:srgbClr val="E73430"/>
      </a:accent6>
      <a:hlink>
        <a:srgbClr val="000000"/>
      </a:hlink>
      <a:folHlink>
        <a:srgbClr val="000000"/>
      </a:folHlink>
    </a:clrScheme>
    <a:fontScheme name="Conclusion 2014 - FONTS">
      <a:majorFont>
        <a:latin typeface="Arial Narrow"/>
        <a:ea typeface=""/>
        <a:cs typeface=""/>
      </a:majorFont>
      <a:minorFont>
        <a:latin typeface="Arial Unicode M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defPPr>
      </a:lstStyle>
    </a:txDef>
  </a:objectDefaults>
  <a:extraClrSchemeLst/>
  <a:extLst>
    <a:ext uri="{05A4C25C-085E-4340-85A3-A5531E510DB2}">
      <thm15:themeFamily xmlns:thm15="http://schemas.microsoft.com/office/thememl/2012/main" name="AMIS_WIDESCREEN" id="{B3E69953-2F37-46EB-A098-E591A47BCAD3}" vid="{18689EA0-6BAF-404F-B4FD-27D36DF7127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Amis_presentatie_v1</Template>
  <TotalTime>19909</TotalTime>
  <Words>800</Words>
  <Application>Microsoft Office PowerPoint</Application>
  <PresentationFormat>On-screen Show (16:9)</PresentationFormat>
  <Paragraphs>212</Paragraphs>
  <Slides>25</Slides>
  <Notes>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25</vt:i4>
      </vt:variant>
    </vt:vector>
  </HeadingPairs>
  <TitlesOfParts>
    <vt:vector size="31" baseType="lpstr">
      <vt:lpstr>Arial</vt:lpstr>
      <vt:lpstr>Arial Narrow</vt:lpstr>
      <vt:lpstr>Arial Unicode MS</vt:lpstr>
      <vt:lpstr>Calibri</vt:lpstr>
      <vt:lpstr>Office-thema</vt:lpstr>
      <vt:lpstr>AMIS_WIDESCREEN</vt:lpstr>
      <vt:lpstr>Creating, Publishing and Reusing an Oracle JET Composite Component</vt:lpstr>
      <vt:lpstr>Lucas Jellema Architect / Developer  1994 started in IT at Oracle  2002 joined AMIS Currently CTO &amp; Solution Architect </vt:lpstr>
      <vt:lpstr>PowerPoint Presentation</vt:lpstr>
      <vt:lpstr>PowerPoint Presentation</vt:lpstr>
      <vt:lpstr>Demo</vt:lpstr>
      <vt:lpstr>The application is running in a live environment  (for example Oracle Application Container Cloud)</vt:lpstr>
      <vt:lpstr>Click on country</vt:lpstr>
      <vt:lpstr>Wikipedia details for newly selected country are shown in an IFRAME</vt:lpstr>
      <vt:lpstr>Beauty of Composite Components</vt:lpstr>
      <vt:lpstr>Introducing JET Composite Component Architecture (CCA):  “A composite component is a reusable piece of UI that can be embedded as a custom HTML element and can be composed of other composites, JET components, HTML, JavaScript, or CSS.”</vt:lpstr>
      <vt:lpstr>JET Composite Component</vt:lpstr>
      <vt:lpstr>Constitution of a JET Composite Component</vt:lpstr>
      <vt:lpstr>Constitution of a JET Composite Component</vt:lpstr>
      <vt:lpstr>Constitution of a JET Composite Component</vt:lpstr>
      <vt:lpstr>Creation of a component</vt:lpstr>
      <vt:lpstr>Develop Input Country Component</vt:lpstr>
      <vt:lpstr>PowerPoint Presentation</vt:lpstr>
      <vt:lpstr>Input Country</vt:lpstr>
      <vt:lpstr>Special attention</vt:lpstr>
      <vt:lpstr>Output from a Component</vt:lpstr>
      <vt:lpstr>Consume a JET Composite Component in your own application</vt:lpstr>
      <vt:lpstr>Leverage in Visual Builder Cloud</vt:lpstr>
      <vt:lpstr>Summary</vt:lpstr>
      <vt:lpstr>Some resources</vt:lpstr>
      <vt:lpstr>Thank you  Dank je wel  </vt:lpstr>
    </vt:vector>
  </TitlesOfParts>
  <Company>Conclusion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OpenWorld 2017 Review - Introduction</dc:title>
  <dc:creator>Saskia van der Maat</dc:creator>
  <cp:keywords>oow17 review</cp:keywords>
  <dc:description>Amis - versie 1 - juni 2017
Ontwerp: Humming
Template: Ton Persoon</dc:description>
  <cp:lastModifiedBy>Lucas Jellema</cp:lastModifiedBy>
  <cp:revision>402</cp:revision>
  <dcterms:created xsi:type="dcterms:W3CDTF">2017-09-25T11:59:01Z</dcterms:created>
  <dcterms:modified xsi:type="dcterms:W3CDTF">2018-05-30T12:37:14Z</dcterms:modified>
</cp:coreProperties>
</file>